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09" r:id="rId1"/>
  </p:sldMasterIdLst>
  <p:notesMasterIdLst>
    <p:notesMasterId r:id="rId20"/>
  </p:notesMasterIdLst>
  <p:sldIdLst>
    <p:sldId id="256" r:id="rId2"/>
    <p:sldId id="259" r:id="rId3"/>
    <p:sldId id="260" r:id="rId4"/>
    <p:sldId id="263" r:id="rId5"/>
    <p:sldId id="275" r:id="rId6"/>
    <p:sldId id="273" r:id="rId7"/>
    <p:sldId id="264" r:id="rId8"/>
    <p:sldId id="261" r:id="rId9"/>
    <p:sldId id="262" r:id="rId10"/>
    <p:sldId id="270" r:id="rId11"/>
    <p:sldId id="271" r:id="rId12"/>
    <p:sldId id="272" r:id="rId13"/>
    <p:sldId id="274" r:id="rId14"/>
    <p:sldId id="276" r:id="rId15"/>
    <p:sldId id="266" r:id="rId16"/>
    <p:sldId id="267" r:id="rId17"/>
    <p:sldId id="268" r:id="rId18"/>
    <p:sldId id="27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Torres" initials="ST" lastIdx="1" clrIdx="0">
    <p:extLst>
      <p:ext uri="{19B8F6BF-5375-455C-9EA6-DF929625EA0E}">
        <p15:presenceInfo xmlns:p15="http://schemas.microsoft.com/office/powerpoint/2012/main" userId="Sandra Torr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AFD7FF"/>
    <a:srgbClr val="DAEEDC"/>
    <a:srgbClr val="FF9966"/>
    <a:srgbClr val="C0C0C0"/>
    <a:srgbClr val="CCCCFF"/>
    <a:srgbClr val="CCECFF"/>
    <a:srgbClr val="99FFCC"/>
    <a:srgbClr val="CCFFFF"/>
    <a:srgbClr val="D9EC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11D76F-2B52-4EAA-9108-C629FC9B2F1A}" v="55" dt="2023-11-28T16:35:20.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90" autoAdjust="0"/>
    <p:restoredTop sz="94660"/>
  </p:normalViewPr>
  <p:slideViewPr>
    <p:cSldViewPr snapToGrid="0">
      <p:cViewPr varScale="1">
        <p:scale>
          <a:sx n="81" d="100"/>
          <a:sy n="81" d="100"/>
        </p:scale>
        <p:origin x="240" y="48"/>
      </p:cViewPr>
      <p:guideLst/>
    </p:cSldViewPr>
  </p:slideViewPr>
  <p:notesTextViewPr>
    <p:cViewPr>
      <p:scale>
        <a:sx n="3" d="2"/>
        <a:sy n="3" d="2"/>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3D63FE-6503-4521-B73A-24A08A9501AE}" type="doc">
      <dgm:prSet loTypeId="urn:microsoft.com/office/officeart/2005/8/layout/vList2" loCatId="list" qsTypeId="urn:microsoft.com/office/officeart/2005/8/quickstyle/simple4" qsCatId="simple" csTypeId="urn:microsoft.com/office/officeart/2005/8/colors/accent0_3" csCatId="mainScheme"/>
      <dgm:spPr/>
      <dgm:t>
        <a:bodyPr/>
        <a:lstStyle/>
        <a:p>
          <a:endParaRPr lang="en-US"/>
        </a:p>
      </dgm:t>
    </dgm:pt>
    <dgm:pt modelId="{BAAA9186-A4A4-4CDF-B0DE-92A7D7440693}">
      <dgm:prSet/>
      <dgm:spPr/>
      <dgm:t>
        <a:bodyPr/>
        <a:lstStyle/>
        <a:p>
          <a:r>
            <a:rPr lang="en-US" b="1"/>
            <a:t>Apolipoprotein E-  </a:t>
          </a:r>
          <a:endParaRPr lang="en-US"/>
        </a:p>
      </dgm:t>
    </dgm:pt>
    <dgm:pt modelId="{B89695E3-1056-4BBE-9679-65BF91A2CBC0}" type="parTrans" cxnId="{51D67DD3-9F40-4D12-8A0F-B1DE9D8D4C25}">
      <dgm:prSet/>
      <dgm:spPr/>
      <dgm:t>
        <a:bodyPr/>
        <a:lstStyle/>
        <a:p>
          <a:endParaRPr lang="en-US"/>
        </a:p>
      </dgm:t>
    </dgm:pt>
    <dgm:pt modelId="{61B789D5-4813-4812-9B20-AEBED3ACA5BB}" type="sibTrans" cxnId="{51D67DD3-9F40-4D12-8A0F-B1DE9D8D4C25}">
      <dgm:prSet/>
      <dgm:spPr/>
      <dgm:t>
        <a:bodyPr/>
        <a:lstStyle/>
        <a:p>
          <a:endParaRPr lang="en-US"/>
        </a:p>
      </dgm:t>
    </dgm:pt>
    <dgm:pt modelId="{A41156FB-DBB2-4E9E-9027-FA13DB5A1E66}">
      <dgm:prSet/>
      <dgm:spPr/>
      <dgm:t>
        <a:bodyPr/>
        <a:lstStyle/>
        <a:p>
          <a:r>
            <a:rPr lang="en-US"/>
            <a:t>This protein helps control the levels of cholesterol and fats in the blood and is the most common genetic factor associated with late-onset Alzheimer’s disease.</a:t>
          </a:r>
        </a:p>
      </dgm:t>
    </dgm:pt>
    <dgm:pt modelId="{E1594387-049E-4CAF-B96B-2984B1FE8F3A}" type="parTrans" cxnId="{0310E635-9304-45F6-8D1C-47E28956FD03}">
      <dgm:prSet/>
      <dgm:spPr/>
      <dgm:t>
        <a:bodyPr/>
        <a:lstStyle/>
        <a:p>
          <a:endParaRPr lang="en-US"/>
        </a:p>
      </dgm:t>
    </dgm:pt>
    <dgm:pt modelId="{4663EC25-AF51-446D-A5FF-B5283BB867C4}" type="sibTrans" cxnId="{0310E635-9304-45F6-8D1C-47E28956FD03}">
      <dgm:prSet/>
      <dgm:spPr/>
      <dgm:t>
        <a:bodyPr/>
        <a:lstStyle/>
        <a:p>
          <a:endParaRPr lang="en-US"/>
        </a:p>
      </dgm:t>
    </dgm:pt>
    <dgm:pt modelId="{62F48F26-B308-4E98-9169-9133CFC7B5EB}">
      <dgm:prSet/>
      <dgm:spPr/>
      <dgm:t>
        <a:bodyPr/>
        <a:lstStyle/>
        <a:p>
          <a:r>
            <a:rPr lang="en-US"/>
            <a:t>There at least three slightly different versions of the APOE gene. The major versions are e2, e3 and e4. </a:t>
          </a:r>
        </a:p>
      </dgm:t>
    </dgm:pt>
    <dgm:pt modelId="{57C6B3D3-A2B4-49A4-A7FC-F997B91A1D60}" type="parTrans" cxnId="{B6750BC5-4D10-4A80-8596-3C2872BCEF2B}">
      <dgm:prSet/>
      <dgm:spPr/>
      <dgm:t>
        <a:bodyPr/>
        <a:lstStyle/>
        <a:p>
          <a:endParaRPr lang="en-US"/>
        </a:p>
      </dgm:t>
    </dgm:pt>
    <dgm:pt modelId="{10C7CB4D-9C27-4329-8246-7BC0F543D426}" type="sibTrans" cxnId="{B6750BC5-4D10-4A80-8596-3C2872BCEF2B}">
      <dgm:prSet/>
      <dgm:spPr/>
      <dgm:t>
        <a:bodyPr/>
        <a:lstStyle/>
        <a:p>
          <a:endParaRPr lang="en-US"/>
        </a:p>
      </dgm:t>
    </dgm:pt>
    <dgm:pt modelId="{793550CB-E3DA-440D-AB96-5E89B1D27C71}">
      <dgm:prSet/>
      <dgm:spPr/>
      <dgm:t>
        <a:bodyPr/>
        <a:lstStyle/>
        <a:p>
          <a:r>
            <a:rPr lang="en-US"/>
            <a:t>The most common is e3 which is found in more than half of the general population. </a:t>
          </a:r>
        </a:p>
      </dgm:t>
    </dgm:pt>
    <dgm:pt modelId="{40BFEEFF-37FE-42AC-B5C3-50F41A15B79B}" type="parTrans" cxnId="{99FD1F54-3991-43ED-BFAC-E8964743DDF9}">
      <dgm:prSet/>
      <dgm:spPr/>
      <dgm:t>
        <a:bodyPr/>
        <a:lstStyle/>
        <a:p>
          <a:endParaRPr lang="en-US"/>
        </a:p>
      </dgm:t>
    </dgm:pt>
    <dgm:pt modelId="{6205F691-E0C6-4BC4-9FCC-495D63A07DBA}" type="sibTrans" cxnId="{99FD1F54-3991-43ED-BFAC-E8964743DDF9}">
      <dgm:prSet/>
      <dgm:spPr/>
      <dgm:t>
        <a:bodyPr/>
        <a:lstStyle/>
        <a:p>
          <a:endParaRPr lang="en-US"/>
        </a:p>
      </dgm:t>
    </dgm:pt>
    <dgm:pt modelId="{6CF4B44D-77D3-485D-8E3C-DE262AFED82D}">
      <dgm:prSet/>
      <dgm:spPr/>
      <dgm:t>
        <a:bodyPr/>
        <a:lstStyle/>
        <a:p>
          <a:r>
            <a:rPr lang="en-US"/>
            <a:t>The e4 version of the APOE gene increases an individual’s risk for developing late-onset Alzheimer’s disease and only about 5% of the population carry this version. </a:t>
          </a:r>
        </a:p>
      </dgm:t>
    </dgm:pt>
    <dgm:pt modelId="{5AFFFBC7-1F98-4533-9930-E931D793651B}" type="parTrans" cxnId="{2E780DBC-AB0D-4395-9108-D8B499678952}">
      <dgm:prSet/>
      <dgm:spPr/>
      <dgm:t>
        <a:bodyPr/>
        <a:lstStyle/>
        <a:p>
          <a:endParaRPr lang="en-US"/>
        </a:p>
      </dgm:t>
    </dgm:pt>
    <dgm:pt modelId="{145E384C-C12A-41A5-A034-7CA69B3D3199}" type="sibTrans" cxnId="{2E780DBC-AB0D-4395-9108-D8B499678952}">
      <dgm:prSet/>
      <dgm:spPr/>
      <dgm:t>
        <a:bodyPr/>
        <a:lstStyle/>
        <a:p>
          <a:endParaRPr lang="en-US"/>
        </a:p>
      </dgm:t>
    </dgm:pt>
    <dgm:pt modelId="{85959C74-0AE5-4F64-8032-66CAA111511A}" type="pres">
      <dgm:prSet presAssocID="{133D63FE-6503-4521-B73A-24A08A9501AE}" presName="linear" presStyleCnt="0">
        <dgm:presLayoutVars>
          <dgm:animLvl val="lvl"/>
          <dgm:resizeHandles val="exact"/>
        </dgm:presLayoutVars>
      </dgm:prSet>
      <dgm:spPr/>
    </dgm:pt>
    <dgm:pt modelId="{42B25C6F-D581-443B-9A01-9A9CEEC0BDA7}" type="pres">
      <dgm:prSet presAssocID="{BAAA9186-A4A4-4CDF-B0DE-92A7D7440693}" presName="parentText" presStyleLbl="node1" presStyleIdx="0" presStyleCnt="1">
        <dgm:presLayoutVars>
          <dgm:chMax val="0"/>
          <dgm:bulletEnabled val="1"/>
        </dgm:presLayoutVars>
      </dgm:prSet>
      <dgm:spPr/>
    </dgm:pt>
    <dgm:pt modelId="{33BF939C-B5A9-4E58-95F0-1412656FD9B2}" type="pres">
      <dgm:prSet presAssocID="{BAAA9186-A4A4-4CDF-B0DE-92A7D7440693}" presName="childText" presStyleLbl="revTx" presStyleIdx="0" presStyleCnt="1">
        <dgm:presLayoutVars>
          <dgm:bulletEnabled val="1"/>
        </dgm:presLayoutVars>
      </dgm:prSet>
      <dgm:spPr/>
    </dgm:pt>
  </dgm:ptLst>
  <dgm:cxnLst>
    <dgm:cxn modelId="{390BBC0D-7857-4C9A-9246-C06306A9416C}" type="presOf" srcId="{133D63FE-6503-4521-B73A-24A08A9501AE}" destId="{85959C74-0AE5-4F64-8032-66CAA111511A}" srcOrd="0" destOrd="0" presId="urn:microsoft.com/office/officeart/2005/8/layout/vList2"/>
    <dgm:cxn modelId="{DC7A4328-9EDE-4691-BE1C-496CFBF6A553}" type="presOf" srcId="{6CF4B44D-77D3-485D-8E3C-DE262AFED82D}" destId="{33BF939C-B5A9-4E58-95F0-1412656FD9B2}" srcOrd="0" destOrd="3" presId="urn:microsoft.com/office/officeart/2005/8/layout/vList2"/>
    <dgm:cxn modelId="{B3B6F92C-E40F-4CD2-B108-007900DFC5EE}" type="presOf" srcId="{793550CB-E3DA-440D-AB96-5E89B1D27C71}" destId="{33BF939C-B5A9-4E58-95F0-1412656FD9B2}" srcOrd="0" destOrd="2" presId="urn:microsoft.com/office/officeart/2005/8/layout/vList2"/>
    <dgm:cxn modelId="{0310E635-9304-45F6-8D1C-47E28956FD03}" srcId="{BAAA9186-A4A4-4CDF-B0DE-92A7D7440693}" destId="{A41156FB-DBB2-4E9E-9027-FA13DB5A1E66}" srcOrd="0" destOrd="0" parTransId="{E1594387-049E-4CAF-B96B-2984B1FE8F3A}" sibTransId="{4663EC25-AF51-446D-A5FF-B5283BB867C4}"/>
    <dgm:cxn modelId="{D8CB3060-1269-4D39-9ABD-76DECE420842}" type="presOf" srcId="{BAAA9186-A4A4-4CDF-B0DE-92A7D7440693}" destId="{42B25C6F-D581-443B-9A01-9A9CEEC0BDA7}" srcOrd="0" destOrd="0" presId="urn:microsoft.com/office/officeart/2005/8/layout/vList2"/>
    <dgm:cxn modelId="{99FD1F54-3991-43ED-BFAC-E8964743DDF9}" srcId="{BAAA9186-A4A4-4CDF-B0DE-92A7D7440693}" destId="{793550CB-E3DA-440D-AB96-5E89B1D27C71}" srcOrd="2" destOrd="0" parTransId="{40BFEEFF-37FE-42AC-B5C3-50F41A15B79B}" sibTransId="{6205F691-E0C6-4BC4-9FCC-495D63A07DBA}"/>
    <dgm:cxn modelId="{B82E0A56-3B5A-409D-A0AB-2AE79DBEC29B}" type="presOf" srcId="{62F48F26-B308-4E98-9169-9133CFC7B5EB}" destId="{33BF939C-B5A9-4E58-95F0-1412656FD9B2}" srcOrd="0" destOrd="1" presId="urn:microsoft.com/office/officeart/2005/8/layout/vList2"/>
    <dgm:cxn modelId="{2E780DBC-AB0D-4395-9108-D8B499678952}" srcId="{BAAA9186-A4A4-4CDF-B0DE-92A7D7440693}" destId="{6CF4B44D-77D3-485D-8E3C-DE262AFED82D}" srcOrd="3" destOrd="0" parTransId="{5AFFFBC7-1F98-4533-9930-E931D793651B}" sibTransId="{145E384C-C12A-41A5-A034-7CA69B3D3199}"/>
    <dgm:cxn modelId="{B6750BC5-4D10-4A80-8596-3C2872BCEF2B}" srcId="{BAAA9186-A4A4-4CDF-B0DE-92A7D7440693}" destId="{62F48F26-B308-4E98-9169-9133CFC7B5EB}" srcOrd="1" destOrd="0" parTransId="{57C6B3D3-A2B4-49A4-A7FC-F997B91A1D60}" sibTransId="{10C7CB4D-9C27-4329-8246-7BC0F543D426}"/>
    <dgm:cxn modelId="{51D67DD3-9F40-4D12-8A0F-B1DE9D8D4C25}" srcId="{133D63FE-6503-4521-B73A-24A08A9501AE}" destId="{BAAA9186-A4A4-4CDF-B0DE-92A7D7440693}" srcOrd="0" destOrd="0" parTransId="{B89695E3-1056-4BBE-9679-65BF91A2CBC0}" sibTransId="{61B789D5-4813-4812-9B20-AEBED3ACA5BB}"/>
    <dgm:cxn modelId="{5C1891FE-B5C4-4D94-9573-5700AAD64B1F}" type="presOf" srcId="{A41156FB-DBB2-4E9E-9027-FA13DB5A1E66}" destId="{33BF939C-B5A9-4E58-95F0-1412656FD9B2}" srcOrd="0" destOrd="0" presId="urn:microsoft.com/office/officeart/2005/8/layout/vList2"/>
    <dgm:cxn modelId="{5F445BD5-56CB-42FA-8ED5-A6E2BD12D08C}" type="presParOf" srcId="{85959C74-0AE5-4F64-8032-66CAA111511A}" destId="{42B25C6F-D581-443B-9A01-9A9CEEC0BDA7}" srcOrd="0" destOrd="0" presId="urn:microsoft.com/office/officeart/2005/8/layout/vList2"/>
    <dgm:cxn modelId="{48E72851-DF75-4641-A26A-B6A8064C5828}" type="presParOf" srcId="{85959C74-0AE5-4F64-8032-66CAA111511A}" destId="{33BF939C-B5A9-4E58-95F0-1412656FD9B2}"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25C6F-D581-443B-9A01-9A9CEEC0BDA7}">
      <dsp:nvSpPr>
        <dsp:cNvPr id="0" name=""/>
        <dsp:cNvSpPr/>
      </dsp:nvSpPr>
      <dsp:spPr>
        <a:xfrm>
          <a:off x="0" y="113113"/>
          <a:ext cx="3474023" cy="421200"/>
        </a:xfrm>
        <a:prstGeom prst="roundRect">
          <a:avLst/>
        </a:prstGeom>
        <a:blipFill rotWithShape="1">
          <a:blip xmlns:r="http://schemas.openxmlformats.org/officeDocument/2006/relationships" r:embed="rId1">
            <a:duotone>
              <a:schemeClr val="dk2">
                <a:hueOff val="0"/>
                <a:satOff val="0"/>
                <a:lumOff val="0"/>
                <a:alphaOff val="0"/>
                <a:shade val="36000"/>
                <a:satMod val="120000"/>
              </a:schemeClr>
              <a:schemeClr val="dk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Apolipoprotein E-  </a:t>
          </a:r>
          <a:endParaRPr lang="en-US" sz="1800" kern="1200"/>
        </a:p>
      </dsp:txBody>
      <dsp:txXfrm>
        <a:off x="20561" y="133674"/>
        <a:ext cx="3432901" cy="380078"/>
      </dsp:txXfrm>
    </dsp:sp>
    <dsp:sp modelId="{33BF939C-B5A9-4E58-95F0-1412656FD9B2}">
      <dsp:nvSpPr>
        <dsp:cNvPr id="0" name=""/>
        <dsp:cNvSpPr/>
      </dsp:nvSpPr>
      <dsp:spPr>
        <a:xfrm>
          <a:off x="0" y="534313"/>
          <a:ext cx="3474023" cy="3204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0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This protein helps control the levels of cholesterol and fats in the blood and is the most common genetic factor associated with late-onset Alzheimer’s disease.</a:t>
          </a:r>
        </a:p>
        <a:p>
          <a:pPr marL="114300" lvl="1" indent="-114300" algn="l" defTabSz="622300">
            <a:lnSpc>
              <a:spcPct val="90000"/>
            </a:lnSpc>
            <a:spcBef>
              <a:spcPct val="0"/>
            </a:spcBef>
            <a:spcAft>
              <a:spcPct val="20000"/>
            </a:spcAft>
            <a:buChar char="•"/>
          </a:pPr>
          <a:r>
            <a:rPr lang="en-US" sz="1400" kern="1200"/>
            <a:t>There at least three slightly different versions of the APOE gene. The major versions are e2, e3 and e4. </a:t>
          </a:r>
        </a:p>
        <a:p>
          <a:pPr marL="114300" lvl="1" indent="-114300" algn="l" defTabSz="622300">
            <a:lnSpc>
              <a:spcPct val="90000"/>
            </a:lnSpc>
            <a:spcBef>
              <a:spcPct val="0"/>
            </a:spcBef>
            <a:spcAft>
              <a:spcPct val="20000"/>
            </a:spcAft>
            <a:buChar char="•"/>
          </a:pPr>
          <a:r>
            <a:rPr lang="en-US" sz="1400" kern="1200"/>
            <a:t>The most common is e3 which is found in more than half of the general population. </a:t>
          </a:r>
        </a:p>
        <a:p>
          <a:pPr marL="114300" lvl="1" indent="-114300" algn="l" defTabSz="622300">
            <a:lnSpc>
              <a:spcPct val="90000"/>
            </a:lnSpc>
            <a:spcBef>
              <a:spcPct val="0"/>
            </a:spcBef>
            <a:spcAft>
              <a:spcPct val="20000"/>
            </a:spcAft>
            <a:buChar char="•"/>
          </a:pPr>
          <a:r>
            <a:rPr lang="en-US" sz="1400" kern="1200"/>
            <a:t>The e4 version of the APOE gene increases an individual’s risk for developing late-onset Alzheimer’s disease and only about 5% of the population carry this version. </a:t>
          </a:r>
        </a:p>
      </dsp:txBody>
      <dsp:txXfrm>
        <a:off x="0" y="534313"/>
        <a:ext cx="3474023" cy="32043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ADDFB-0127-4B72-B701-BA99D044FD34}" type="datetimeFigureOut">
              <a:rPr lang="en-US" smtClean="0"/>
              <a:t>11/28/2023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D0F01-5229-44F1-AB71-B16E2937F16B}" type="slidenum">
              <a:rPr lang="en-US" smtClean="0"/>
              <a:t>‹#›</a:t>
            </a:fld>
            <a:endParaRPr lang="en-US"/>
          </a:p>
        </p:txBody>
      </p:sp>
    </p:spTree>
    <p:extLst>
      <p:ext uri="{BB962C8B-B14F-4D97-AF65-F5344CB8AC3E}">
        <p14:creationId xmlns:p14="http://schemas.microsoft.com/office/powerpoint/2010/main" val="42018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Before we start-  I’m going to ask you to close your eyes and raise your hand If you know someone that is currently struggling with some type of Dementia.   Open your eyes and look around the room-  The Alzheimer’s Association reported in 2021 that in the US 1 out 9 people currently suffered from AD.  This means that in 2021 over 6million people have been diagnosed with AD and they are projecting that in 2050 this number will double to over 12 million people only in the USA.    Which brings us here, to raise awareness of this disease process and educate you on sings and symptoms as well as current treatment options.   </a:t>
            </a:r>
          </a:p>
        </p:txBody>
      </p:sp>
      <p:sp>
        <p:nvSpPr>
          <p:cNvPr id="4" name="Slide Number Placeholder 3"/>
          <p:cNvSpPr>
            <a:spLocks noGrp="1"/>
          </p:cNvSpPr>
          <p:nvPr>
            <p:ph type="sldNum" sz="quarter" idx="5"/>
          </p:nvPr>
        </p:nvSpPr>
        <p:spPr/>
        <p:txBody>
          <a:bodyPr/>
          <a:lstStyle/>
          <a:p>
            <a:fld id="{D73D0F01-5229-44F1-AB71-B16E2937F16B}" type="slidenum">
              <a:rPr lang="en-US" smtClean="0"/>
              <a:t>1</a:t>
            </a:fld>
            <a:endParaRPr lang="en-US"/>
          </a:p>
        </p:txBody>
      </p:sp>
    </p:spTree>
    <p:extLst>
      <p:ext uri="{BB962C8B-B14F-4D97-AF65-F5344CB8AC3E}">
        <p14:creationId xmlns:p14="http://schemas.microsoft.com/office/powerpoint/2010/main" val="3804786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Just like the rest of our bodies, our brains change as we age.  Most of us eventually notice some slowed thinking and occasions when we can’t remember certain things.  However, serious memory loss, confusion and other major changes may be a sign that brain cells are failing.  </a:t>
            </a:r>
          </a:p>
          <a:p>
            <a:r>
              <a:rPr lang="en-US" dirty="0"/>
              <a:t>I want everyone to understand that Alzheimer’s Disease is not a normal part of aging, however, increase age is the biggest risk factor with Alzheimer’s Disease.  Listed here are some examples of normal and not normal sings of memory loss.  The key here as you can see is “</a:t>
            </a:r>
            <a:r>
              <a:rPr lang="en-US" dirty="0" err="1"/>
              <a:t>Ocassionally</a:t>
            </a:r>
            <a:r>
              <a:rPr lang="en-US" dirty="0"/>
              <a:t>”</a:t>
            </a:r>
          </a:p>
        </p:txBody>
      </p:sp>
      <p:sp>
        <p:nvSpPr>
          <p:cNvPr id="4" name="Slide Number Placeholder 3"/>
          <p:cNvSpPr>
            <a:spLocks noGrp="1"/>
          </p:cNvSpPr>
          <p:nvPr>
            <p:ph type="sldNum" sz="quarter" idx="5"/>
          </p:nvPr>
        </p:nvSpPr>
        <p:spPr/>
        <p:txBody>
          <a:bodyPr/>
          <a:lstStyle/>
          <a:p>
            <a:fld id="{D73D0F01-5229-44F1-AB71-B16E2937F16B}" type="slidenum">
              <a:rPr lang="en-US" smtClean="0"/>
              <a:t>2</a:t>
            </a:fld>
            <a:endParaRPr lang="en-US"/>
          </a:p>
        </p:txBody>
      </p:sp>
    </p:spTree>
    <p:extLst>
      <p:ext uri="{BB962C8B-B14F-4D97-AF65-F5344CB8AC3E}">
        <p14:creationId xmlns:p14="http://schemas.microsoft.com/office/powerpoint/2010/main" val="858743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 we all have heard the term “Dementia”  but what is Dementia?!   Dementia is an umbrella term used to describe a range of progressive neurological disorders.  Under the Dementia Umbrella are:  Alzheimer’s Disease, Vascular Dementia, Lewy Body Dementia and </a:t>
            </a:r>
            <a:r>
              <a:rPr lang="en-US" dirty="0" err="1"/>
              <a:t>FrontoTemporal</a:t>
            </a:r>
            <a:r>
              <a:rPr lang="en-US" dirty="0"/>
              <a:t> Dementia.  </a:t>
            </a:r>
          </a:p>
          <a:p>
            <a:r>
              <a:rPr lang="en-US" dirty="0"/>
              <a:t>AD- it is still unknown what exactly causes it but the most distinguishing feature is the build of amyloid plaques and tau tangles. </a:t>
            </a:r>
          </a:p>
          <a:p>
            <a:r>
              <a:rPr lang="en-US" dirty="0"/>
              <a:t>VD- is caused by bleeding within the brain from a stroke which causes brain damage. </a:t>
            </a:r>
          </a:p>
          <a:p>
            <a:r>
              <a:rPr lang="en-US" dirty="0"/>
              <a:t>LBD- is caused by abnormal proteins called “Lewy Body” that somehow appear in nerve cells and impair functioning. </a:t>
            </a:r>
          </a:p>
          <a:p>
            <a:r>
              <a:rPr lang="en-US" dirty="0"/>
              <a:t>FTD- is when the frontal or temporal lobes of the brain are damaged or shrink.  This type of dementia is usually inherited.  </a:t>
            </a:r>
          </a:p>
        </p:txBody>
      </p:sp>
      <p:sp>
        <p:nvSpPr>
          <p:cNvPr id="4" name="Slide Number Placeholder 3"/>
          <p:cNvSpPr>
            <a:spLocks noGrp="1"/>
          </p:cNvSpPr>
          <p:nvPr>
            <p:ph type="sldNum" sz="quarter" idx="5"/>
          </p:nvPr>
        </p:nvSpPr>
        <p:spPr/>
        <p:txBody>
          <a:bodyPr/>
          <a:lstStyle/>
          <a:p>
            <a:fld id="{D73D0F01-5229-44F1-AB71-B16E2937F16B}" type="slidenum">
              <a:rPr lang="en-US" smtClean="0"/>
              <a:t>3</a:t>
            </a:fld>
            <a:endParaRPr lang="en-US"/>
          </a:p>
        </p:txBody>
      </p:sp>
    </p:spTree>
    <p:extLst>
      <p:ext uri="{BB962C8B-B14F-4D97-AF65-F5344CB8AC3E}">
        <p14:creationId xmlns:p14="http://schemas.microsoft.com/office/powerpoint/2010/main" val="4118122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order to understand Alzheimer’s and some of the mechanisms of drugs currently being study it is important to know that there are 2 types of abnormal structures that are the prime suspects in damaging and killing nerve cells, those are “ PLAQUES AND TANGLES”  </a:t>
            </a:r>
          </a:p>
          <a:p>
            <a:endParaRPr lang="en-US" dirty="0"/>
          </a:p>
          <a:p>
            <a:r>
              <a:rPr lang="en-US" dirty="0"/>
              <a:t>. </a:t>
            </a:r>
          </a:p>
        </p:txBody>
      </p:sp>
      <p:sp>
        <p:nvSpPr>
          <p:cNvPr id="4" name="Slide Number Placeholder 3"/>
          <p:cNvSpPr>
            <a:spLocks noGrp="1"/>
          </p:cNvSpPr>
          <p:nvPr>
            <p:ph type="sldNum" sz="quarter" idx="5"/>
          </p:nvPr>
        </p:nvSpPr>
        <p:spPr/>
        <p:txBody>
          <a:bodyPr/>
          <a:lstStyle/>
          <a:p>
            <a:fld id="{D73D0F01-5229-44F1-AB71-B16E2937F16B}" type="slidenum">
              <a:rPr lang="en-US" smtClean="0"/>
              <a:t>4</a:t>
            </a:fld>
            <a:endParaRPr lang="en-US"/>
          </a:p>
        </p:txBody>
      </p:sp>
    </p:spTree>
    <p:extLst>
      <p:ext uri="{BB962C8B-B14F-4D97-AF65-F5344CB8AC3E}">
        <p14:creationId xmlns:p14="http://schemas.microsoft.com/office/powerpoint/2010/main" val="2460025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Treatment for dementia focus on symptom relief.  In the case of the most progressive dementias, including Alzheimer's Disease, there is no cure.  Ultimately, the path to effective new treatments for Dementia is through increased research participation in clinical studies.  </a:t>
            </a:r>
          </a:p>
        </p:txBody>
      </p:sp>
      <p:sp>
        <p:nvSpPr>
          <p:cNvPr id="4" name="Slide Number Placeholder 3"/>
          <p:cNvSpPr>
            <a:spLocks noGrp="1"/>
          </p:cNvSpPr>
          <p:nvPr>
            <p:ph type="sldNum" sz="quarter" idx="5"/>
          </p:nvPr>
        </p:nvSpPr>
        <p:spPr/>
        <p:txBody>
          <a:bodyPr/>
          <a:lstStyle/>
          <a:p>
            <a:fld id="{D73D0F01-5229-44F1-AB71-B16E2937F16B}" type="slidenum">
              <a:rPr lang="en-US" smtClean="0"/>
              <a:t>8</a:t>
            </a:fld>
            <a:endParaRPr lang="en-US"/>
          </a:p>
        </p:txBody>
      </p:sp>
    </p:spTree>
    <p:extLst>
      <p:ext uri="{BB962C8B-B14F-4D97-AF65-F5344CB8AC3E}">
        <p14:creationId xmlns:p14="http://schemas.microsoft.com/office/powerpoint/2010/main" val="305910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Some current research studies are using therapies called MONOCLONAL ANTIBODIES.  How monoclonal antibodies work in patients with Alzheimer’s Disease is they target and remove deposited amyloid plaque from the body.  Removal of amyloid plaque could result in slowing of Alzheimer’s Disease Progression.  How we measure changes in Amyloid Plaques is through pet scans of the brain.  </a:t>
            </a:r>
          </a:p>
          <a:p>
            <a:endParaRPr lang="en-US" dirty="0"/>
          </a:p>
          <a:p>
            <a:r>
              <a:rPr lang="en-US" dirty="0"/>
              <a:t>In recent news ADUCANUMAB was approved by the FDA using their accelerated approval pathway for treatment in patients with Alzheimer's’ Disease.  This is a great accomplishment and good new for </a:t>
            </a:r>
            <a:r>
              <a:rPr lang="en-US"/>
              <a:t>the Alzheimer's community.  </a:t>
            </a:r>
            <a:endParaRPr lang="en-US" dirty="0"/>
          </a:p>
        </p:txBody>
      </p:sp>
      <p:sp>
        <p:nvSpPr>
          <p:cNvPr id="4" name="Slide Number Placeholder 3"/>
          <p:cNvSpPr>
            <a:spLocks noGrp="1"/>
          </p:cNvSpPr>
          <p:nvPr>
            <p:ph type="sldNum" sz="quarter" idx="5"/>
          </p:nvPr>
        </p:nvSpPr>
        <p:spPr/>
        <p:txBody>
          <a:bodyPr/>
          <a:lstStyle/>
          <a:p>
            <a:fld id="{D73D0F01-5229-44F1-AB71-B16E2937F16B}" type="slidenum">
              <a:rPr lang="en-US" smtClean="0"/>
              <a:t>9</a:t>
            </a:fld>
            <a:endParaRPr lang="en-US"/>
          </a:p>
        </p:txBody>
      </p:sp>
    </p:spTree>
    <p:extLst>
      <p:ext uri="{BB962C8B-B14F-4D97-AF65-F5344CB8AC3E}">
        <p14:creationId xmlns:p14="http://schemas.microsoft.com/office/powerpoint/2010/main" val="319674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There are several factors that put an individual at a higher risk of developing some type of dementia including Alzheimer’s Disease.  </a:t>
            </a:r>
          </a:p>
        </p:txBody>
      </p:sp>
      <p:sp>
        <p:nvSpPr>
          <p:cNvPr id="4" name="Slide Number Placeholder 3"/>
          <p:cNvSpPr>
            <a:spLocks noGrp="1"/>
          </p:cNvSpPr>
          <p:nvPr>
            <p:ph type="sldNum" sz="quarter" idx="5"/>
          </p:nvPr>
        </p:nvSpPr>
        <p:spPr/>
        <p:txBody>
          <a:bodyPr/>
          <a:lstStyle/>
          <a:p>
            <a:fld id="{D73D0F01-5229-44F1-AB71-B16E2937F16B}" type="slidenum">
              <a:rPr lang="en-US" smtClean="0"/>
              <a:t>10</a:t>
            </a:fld>
            <a:endParaRPr lang="en-US"/>
          </a:p>
        </p:txBody>
      </p:sp>
    </p:spTree>
    <p:extLst>
      <p:ext uri="{BB962C8B-B14F-4D97-AF65-F5344CB8AC3E}">
        <p14:creationId xmlns:p14="http://schemas.microsoft.com/office/powerpoint/2010/main" val="2763854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It is important to highlight that not because you carry an </a:t>
            </a:r>
            <a:r>
              <a:rPr lang="en-US" dirty="0" err="1"/>
              <a:t>apoe</a:t>
            </a:r>
            <a:r>
              <a:rPr lang="en-US" dirty="0"/>
              <a:t> status 4/4 means that you will 100% develop Alzheimer’s Disease, it only means that you are a higher risk compared to the rest of the population.  </a:t>
            </a:r>
          </a:p>
        </p:txBody>
      </p:sp>
      <p:sp>
        <p:nvSpPr>
          <p:cNvPr id="4" name="Slide Number Placeholder 3"/>
          <p:cNvSpPr>
            <a:spLocks noGrp="1"/>
          </p:cNvSpPr>
          <p:nvPr>
            <p:ph type="sldNum" sz="quarter" idx="5"/>
          </p:nvPr>
        </p:nvSpPr>
        <p:spPr/>
        <p:txBody>
          <a:bodyPr/>
          <a:lstStyle/>
          <a:p>
            <a:fld id="{D73D0F01-5229-44F1-AB71-B16E2937F16B}" type="slidenum">
              <a:rPr lang="en-US" smtClean="0"/>
              <a:t>11</a:t>
            </a:fld>
            <a:endParaRPr lang="en-US"/>
          </a:p>
        </p:txBody>
      </p:sp>
    </p:spTree>
    <p:extLst>
      <p:ext uri="{BB962C8B-B14F-4D97-AF65-F5344CB8AC3E}">
        <p14:creationId xmlns:p14="http://schemas.microsoft.com/office/powerpoint/2010/main" val="3744509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Genetics play a big role when it comes to placing people on a high risk of developing some of the Dementia types.  However,  lifestyle is a also an important fact that needs to be addressed.  Many experts believe that exercising your brain, eating a healthy diet in combination with physical activity can aid in the delay of normal aging memory loss.   </a:t>
            </a:r>
          </a:p>
        </p:txBody>
      </p:sp>
      <p:sp>
        <p:nvSpPr>
          <p:cNvPr id="4" name="Slide Number Placeholder 3"/>
          <p:cNvSpPr>
            <a:spLocks noGrp="1"/>
          </p:cNvSpPr>
          <p:nvPr>
            <p:ph type="sldNum" sz="quarter" idx="5"/>
          </p:nvPr>
        </p:nvSpPr>
        <p:spPr/>
        <p:txBody>
          <a:bodyPr/>
          <a:lstStyle/>
          <a:p>
            <a:fld id="{D73D0F01-5229-44F1-AB71-B16E2937F16B}" type="slidenum">
              <a:rPr lang="en-US" smtClean="0"/>
              <a:t>12</a:t>
            </a:fld>
            <a:endParaRPr lang="en-US"/>
          </a:p>
        </p:txBody>
      </p:sp>
    </p:spTree>
    <p:extLst>
      <p:ext uri="{BB962C8B-B14F-4D97-AF65-F5344CB8AC3E}">
        <p14:creationId xmlns:p14="http://schemas.microsoft.com/office/powerpoint/2010/main" val="252679981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11/28/2023</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71762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077860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7212599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t>11/28/2023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63638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39887045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1160EA64-D806-43AC-9DF2-F8C432F32B4C}" type="datetimeFigureOut">
              <a:rPr lang="en-US" smtClean="0"/>
              <a:t>11/28/2023</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3187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60EA64-D806-43AC-9DF2-F8C432F32B4C}" type="datetimeFigureOut">
              <a:rPr lang="en-US" smtClean="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1536417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59077104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E1037C31-9E7A-4F99-8774-A0E530DE1A42}" type="datetimeFigureOut">
              <a:rPr lang="en-US" smtClean="0"/>
              <a:t>11/28/2023</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63978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3963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1160EA64-D806-43AC-9DF2-F8C432F32B4C}" type="datetimeFigureOut">
              <a:rPr lang="en-US" smtClean="0"/>
              <a:t>11/28/2023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50626064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042B0DB6-F5C7-45FB-8CF3-31B45F9C2DAC}" type="datetimeFigureOut">
              <a:rPr lang="en-US" smtClean="0"/>
              <a:t>11/28/2023</a:t>
            </a:fld>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3598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1160EA64-D806-43AC-9DF2-F8C432F32B4C}" type="datetimeFigureOut">
              <a:rPr lang="en-US" smtClean="0"/>
              <a:t>11/28/2023</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065977974"/>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Lst>
  <p:hf sldNum="0" hdr="0" ftr="0" dt="0"/>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png"/><Relationship Id="rId7" Type="http://schemas.openxmlformats.org/officeDocument/2006/relationships/image" Target="../media/image17.png"/><Relationship Id="rId12"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diagramColors" Target="../diagrams/colors1.xml"/><Relationship Id="rId5" Type="http://schemas.openxmlformats.org/officeDocument/2006/relationships/image" Target="../media/image4.png"/><Relationship Id="rId10" Type="http://schemas.openxmlformats.org/officeDocument/2006/relationships/diagramQuickStyle" Target="../diagrams/quickStyle1.xml"/><Relationship Id="rId4" Type="http://schemas.microsoft.com/office/2007/relationships/hdphoto" Target="../media/hdphoto1.wdp"/><Relationship Id="rId9"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2.wdp"/><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1C40124-1649-4FF2-8F64-C8284EB9FD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1" name="Oval 10">
              <a:extLst>
                <a:ext uri="{FF2B5EF4-FFF2-40B4-BE49-F238E27FC236}">
                  <a16:creationId xmlns:a16="http://schemas.microsoft.com/office/drawing/2014/main" id="{086727CD-9977-4B25-9516-2B6E06AA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 name="Oval 7">
              <a:extLst>
                <a:ext uri="{FF2B5EF4-FFF2-40B4-BE49-F238E27FC236}">
                  <a16:creationId xmlns:a16="http://schemas.microsoft.com/office/drawing/2014/main" id="{219F4D31-E06B-4B98-A1F1-A29AFCBDD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4" name="Rectangle 13">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6" name="Rectangle 15">
            <a:extLst>
              <a:ext uri="{FF2B5EF4-FFF2-40B4-BE49-F238E27FC236}">
                <a16:creationId xmlns:a16="http://schemas.microsoft.com/office/drawing/2014/main" id="{E7320EF0-BBCF-4227-8108-92736B729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7997"/>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E86912-A3C7-4C6C-AEF8-8F4B06052219}"/>
              </a:ext>
            </a:extLst>
          </p:cNvPr>
          <p:cNvSpPr>
            <a:spLocks noGrp="1"/>
          </p:cNvSpPr>
          <p:nvPr>
            <p:ph type="ctrTitle"/>
          </p:nvPr>
        </p:nvSpPr>
        <p:spPr>
          <a:xfrm>
            <a:off x="4571772" y="1050240"/>
            <a:ext cx="4104480" cy="1971964"/>
          </a:xfrm>
        </p:spPr>
        <p:txBody>
          <a:bodyPr vert="horz" lIns="91440" tIns="45720" rIns="91440" bIns="45720" rtlCol="0" anchor="ctr">
            <a:normAutofit/>
          </a:bodyPr>
          <a:lstStyle/>
          <a:p>
            <a:pPr>
              <a:lnSpc>
                <a:spcPct val="90000"/>
              </a:lnSpc>
            </a:pPr>
            <a:r>
              <a:rPr lang="en-US" sz="5400" dirty="0">
                <a:solidFill>
                  <a:schemeClr val="tx1"/>
                </a:solidFill>
              </a:rPr>
              <a:t>Understanding </a:t>
            </a:r>
            <a:br>
              <a:rPr lang="en-US" sz="5400" dirty="0">
                <a:solidFill>
                  <a:schemeClr val="tx1"/>
                </a:solidFill>
              </a:rPr>
            </a:br>
            <a:r>
              <a:rPr lang="en-US" sz="5400" dirty="0">
                <a:solidFill>
                  <a:schemeClr val="tx1"/>
                </a:solidFill>
              </a:rPr>
              <a:t>Alzheimer's </a:t>
            </a:r>
          </a:p>
        </p:txBody>
      </p:sp>
      <p:sp>
        <p:nvSpPr>
          <p:cNvPr id="18" name="Freeform: Shape 17">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4571771"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a:extLst>
              <a:ext uri="{FF2B5EF4-FFF2-40B4-BE49-F238E27FC236}">
                <a16:creationId xmlns:a16="http://schemas.microsoft.com/office/drawing/2014/main" id="{12C5028A-FE91-AFE0-C024-C85264B0D727}"/>
              </a:ext>
            </a:extLst>
          </p:cNvPr>
          <p:cNvPicPr>
            <a:picLocks noChangeAspect="1"/>
          </p:cNvPicPr>
          <p:nvPr/>
        </p:nvPicPr>
        <p:blipFill>
          <a:blip r:embed="rId6"/>
          <a:stretch>
            <a:fillRect/>
          </a:stretch>
        </p:blipFill>
        <p:spPr>
          <a:xfrm>
            <a:off x="324094" y="478959"/>
            <a:ext cx="2532263" cy="877318"/>
          </a:xfrm>
          <a:prstGeom prst="rect">
            <a:avLst/>
          </a:prstGeom>
        </p:spPr>
      </p:pic>
      <p:sp>
        <p:nvSpPr>
          <p:cNvPr id="5" name="TextBox 4">
            <a:extLst>
              <a:ext uri="{FF2B5EF4-FFF2-40B4-BE49-F238E27FC236}">
                <a16:creationId xmlns:a16="http://schemas.microsoft.com/office/drawing/2014/main" id="{072943C4-940E-4483-2703-05D8008649B8}"/>
              </a:ext>
            </a:extLst>
          </p:cNvPr>
          <p:cNvSpPr txBox="1"/>
          <p:nvPr/>
        </p:nvSpPr>
        <p:spPr>
          <a:xfrm>
            <a:off x="4945313" y="4719029"/>
            <a:ext cx="3556472" cy="3715603"/>
          </a:xfrm>
          <a:prstGeom prst="rect">
            <a:avLst/>
          </a:prstGeom>
        </p:spPr>
        <p:txBody>
          <a:bodyPr vert="horz" lIns="91440" tIns="45720" rIns="91440" bIns="45720" rtlCol="0">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2400" dirty="0"/>
              <a:t>Presented by: </a:t>
            </a:r>
          </a:p>
          <a:p>
            <a:pPr defTabSz="914400">
              <a:lnSpc>
                <a:spcPct val="90000"/>
              </a:lnSpc>
              <a:spcAft>
                <a:spcPts val="600"/>
              </a:spcAft>
              <a:buClr>
                <a:schemeClr val="accent1">
                  <a:lumMod val="75000"/>
                </a:schemeClr>
              </a:buClr>
              <a:buSzPct val="85000"/>
            </a:pPr>
            <a:r>
              <a:rPr lang="en-US" sz="2400" dirty="0"/>
              <a:t>Dr. Stephen Quaning</a:t>
            </a:r>
          </a:p>
        </p:txBody>
      </p:sp>
      <p:grpSp>
        <p:nvGrpSpPr>
          <p:cNvPr id="20" name="Group 19">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1" name="Oval 20">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2" name="Oval 21">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pic>
        <p:nvPicPr>
          <p:cNvPr id="17" name="Picture 16" descr="A close-up of a logo&#10;&#10;Description automatically generated">
            <a:extLst>
              <a:ext uri="{FF2B5EF4-FFF2-40B4-BE49-F238E27FC236}">
                <a16:creationId xmlns:a16="http://schemas.microsoft.com/office/drawing/2014/main" id="{DC0F8BF5-7050-32E6-E887-28081F8A642D}"/>
              </a:ext>
            </a:extLst>
          </p:cNvPr>
          <p:cNvPicPr>
            <a:picLocks noChangeAspect="1"/>
          </p:cNvPicPr>
          <p:nvPr/>
        </p:nvPicPr>
        <p:blipFill>
          <a:blip r:embed="rId7"/>
          <a:stretch>
            <a:fillRect/>
          </a:stretch>
        </p:blipFill>
        <p:spPr>
          <a:xfrm>
            <a:off x="324094" y="1635550"/>
            <a:ext cx="2463539" cy="1154784"/>
          </a:xfrm>
          <a:prstGeom prst="rect">
            <a:avLst/>
          </a:prstGeom>
        </p:spPr>
      </p:pic>
      <p:pic>
        <p:nvPicPr>
          <p:cNvPr id="36" name="Picture 35">
            <a:extLst>
              <a:ext uri="{FF2B5EF4-FFF2-40B4-BE49-F238E27FC236}">
                <a16:creationId xmlns:a16="http://schemas.microsoft.com/office/drawing/2014/main" id="{529C1FFD-86AB-1A8B-80EE-EA0D3069AE58}"/>
              </a:ext>
            </a:extLst>
          </p:cNvPr>
          <p:cNvPicPr>
            <a:picLocks noChangeAspect="1"/>
          </p:cNvPicPr>
          <p:nvPr/>
        </p:nvPicPr>
        <p:blipFill>
          <a:blip r:embed="rId8"/>
          <a:stretch>
            <a:fillRect/>
          </a:stretch>
        </p:blipFill>
        <p:spPr>
          <a:xfrm>
            <a:off x="0" y="3167406"/>
            <a:ext cx="3917359" cy="2203514"/>
          </a:xfrm>
          <a:prstGeom prst="rect">
            <a:avLst/>
          </a:prstGeom>
          <a:effectLst>
            <a:softEdge rad="127000"/>
          </a:effectLst>
        </p:spPr>
      </p:pic>
    </p:spTree>
    <p:extLst>
      <p:ext uri="{BB962C8B-B14F-4D97-AF65-F5344CB8AC3E}">
        <p14:creationId xmlns:p14="http://schemas.microsoft.com/office/powerpoint/2010/main" val="10312701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0" name="Oval 9">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7" name="Oval 6">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3" name="Rectangle 1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1339440-AF4B-4732-9948-3022CED033A9}"/>
              </a:ext>
            </a:extLst>
          </p:cNvPr>
          <p:cNvSpPr>
            <a:spLocks noGrp="1"/>
          </p:cNvSpPr>
          <p:nvPr>
            <p:ph type="title"/>
          </p:nvPr>
        </p:nvSpPr>
        <p:spPr>
          <a:xfrm>
            <a:off x="802386" y="484632"/>
            <a:ext cx="7543800" cy="1609344"/>
          </a:xfrm>
        </p:spPr>
        <p:txBody>
          <a:bodyPr vert="horz" lIns="91440" tIns="45720" rIns="91440" bIns="45720" rtlCol="0" anchor="ctr">
            <a:normAutofit/>
          </a:bodyPr>
          <a:lstStyle/>
          <a:p>
            <a:r>
              <a:rPr lang="en-US" sz="5400" b="0" i="0"/>
              <a:t>Who is at Risk?</a:t>
            </a:r>
          </a:p>
        </p:txBody>
      </p:sp>
      <p:pic>
        <p:nvPicPr>
          <p:cNvPr id="3" name="Picture 2">
            <a:extLst>
              <a:ext uri="{FF2B5EF4-FFF2-40B4-BE49-F238E27FC236}">
                <a16:creationId xmlns:a16="http://schemas.microsoft.com/office/drawing/2014/main" id="{520AAA4B-EEF6-B806-3998-D43F59ABB097}"/>
              </a:ext>
            </a:extLst>
          </p:cNvPr>
          <p:cNvPicPr>
            <a:picLocks noChangeAspect="1"/>
          </p:cNvPicPr>
          <p:nvPr/>
        </p:nvPicPr>
        <p:blipFill rotWithShape="1">
          <a:blip r:embed="rId7"/>
          <a:srcRect r="2317" b="-1"/>
          <a:stretch/>
        </p:blipFill>
        <p:spPr>
          <a:xfrm>
            <a:off x="755397" y="2265037"/>
            <a:ext cx="3816600" cy="3907158"/>
          </a:xfrm>
          <a:prstGeom prst="rect">
            <a:avLst/>
          </a:prstGeom>
        </p:spPr>
      </p:pic>
      <p:sp>
        <p:nvSpPr>
          <p:cNvPr id="4" name="TextBox 3">
            <a:extLst>
              <a:ext uri="{FF2B5EF4-FFF2-40B4-BE49-F238E27FC236}">
                <a16:creationId xmlns:a16="http://schemas.microsoft.com/office/drawing/2014/main" id="{9F40864C-E336-4B7B-A9B4-EC1F00353463}"/>
              </a:ext>
            </a:extLst>
          </p:cNvPr>
          <p:cNvSpPr txBox="1"/>
          <p:nvPr/>
        </p:nvSpPr>
        <p:spPr>
          <a:xfrm>
            <a:off x="4872162" y="2320412"/>
            <a:ext cx="3474023" cy="3851787"/>
          </a:xfrm>
          <a:prstGeom prst="rect">
            <a:avLst/>
          </a:prstGeom>
        </p:spPr>
        <p:txBody>
          <a:bodyPr vert="horz" lIns="91440" tIns="45720" rIns="91440" bIns="45720" rtlCol="0" anchor="ctr">
            <a:normAutofit/>
          </a:bodyPr>
          <a:lstStyle/>
          <a:p>
            <a:pPr indent="-182880" defTabSz="914400">
              <a:lnSpc>
                <a:spcPct val="90000"/>
              </a:lnSpc>
              <a:spcBef>
                <a:spcPts val="1000"/>
              </a:spcBef>
              <a:buClr>
                <a:schemeClr val="accent1">
                  <a:lumMod val="75000"/>
                </a:schemeClr>
              </a:buClr>
              <a:buSzPct val="85000"/>
              <a:buFont typeface="Wingdings" pitchFamily="2" charset="2"/>
              <a:buChar char="§"/>
            </a:pPr>
            <a:r>
              <a:rPr lang="en-US"/>
              <a:t>Are you over the age of 65?</a:t>
            </a:r>
          </a:p>
          <a:p>
            <a:pPr indent="-182880" defTabSz="914400">
              <a:lnSpc>
                <a:spcPct val="90000"/>
              </a:lnSpc>
              <a:spcBef>
                <a:spcPts val="1000"/>
              </a:spcBef>
              <a:buClr>
                <a:schemeClr val="accent1">
                  <a:lumMod val="75000"/>
                </a:schemeClr>
              </a:buClr>
              <a:buSzPct val="85000"/>
              <a:buFont typeface="Wingdings" pitchFamily="2" charset="2"/>
              <a:buChar char="§"/>
            </a:pPr>
            <a:r>
              <a:rPr lang="en-US"/>
              <a:t>Are you a female?</a:t>
            </a:r>
          </a:p>
          <a:p>
            <a:pPr indent="-182880" defTabSz="914400">
              <a:lnSpc>
                <a:spcPct val="90000"/>
              </a:lnSpc>
              <a:spcBef>
                <a:spcPts val="1000"/>
              </a:spcBef>
              <a:buClr>
                <a:schemeClr val="accent1">
                  <a:lumMod val="75000"/>
                </a:schemeClr>
              </a:buClr>
              <a:buSzPct val="85000"/>
              <a:buFont typeface="Wingdings" pitchFamily="2" charset="2"/>
              <a:buChar char="§"/>
            </a:pPr>
            <a:r>
              <a:rPr lang="en-US"/>
              <a:t>Do you have a parent diagnosed with late-onset Alzheimer’s disease?</a:t>
            </a:r>
          </a:p>
          <a:p>
            <a:pPr indent="-182880" defTabSz="914400">
              <a:lnSpc>
                <a:spcPct val="90000"/>
              </a:lnSpc>
              <a:spcBef>
                <a:spcPts val="1000"/>
              </a:spcBef>
              <a:buClr>
                <a:schemeClr val="accent1">
                  <a:lumMod val="75000"/>
                </a:schemeClr>
              </a:buClr>
              <a:buSzPct val="85000"/>
              <a:buFont typeface="Wingdings" pitchFamily="2" charset="2"/>
              <a:buChar char="§"/>
            </a:pPr>
            <a:r>
              <a:rPr lang="en-US"/>
              <a:t>Do you have high blood pressure, high cholesterol or diabetes types 2?</a:t>
            </a:r>
          </a:p>
          <a:p>
            <a:pPr indent="-182880" defTabSz="914400">
              <a:lnSpc>
                <a:spcPct val="90000"/>
              </a:lnSpc>
              <a:spcBef>
                <a:spcPts val="1000"/>
              </a:spcBef>
              <a:buClr>
                <a:schemeClr val="accent1">
                  <a:lumMod val="75000"/>
                </a:schemeClr>
              </a:buClr>
              <a:buSzPct val="85000"/>
              <a:buFont typeface="Wingdings" pitchFamily="2" charset="2"/>
              <a:buChar char="§"/>
            </a:pPr>
            <a:r>
              <a:rPr lang="en-US"/>
              <a:t>Do you exercise and keep a healthy diet?</a:t>
            </a:r>
          </a:p>
          <a:p>
            <a:pPr indent="-182880" defTabSz="914400">
              <a:lnSpc>
                <a:spcPct val="90000"/>
              </a:lnSpc>
              <a:spcBef>
                <a:spcPts val="1000"/>
              </a:spcBef>
              <a:buClr>
                <a:schemeClr val="accent1">
                  <a:lumMod val="75000"/>
                </a:schemeClr>
              </a:buClr>
              <a:buSzPct val="85000"/>
              <a:buFont typeface="Wingdings" pitchFamily="2" charset="2"/>
              <a:buChar char="§"/>
            </a:pPr>
            <a:r>
              <a:rPr lang="en-US"/>
              <a:t>Do you carry the e4 variant  in the APOE gene?</a:t>
            </a:r>
          </a:p>
          <a:p>
            <a:pPr indent="-182880" defTabSz="914400">
              <a:lnSpc>
                <a:spcPct val="90000"/>
              </a:lnSpc>
              <a:spcBef>
                <a:spcPts val="1000"/>
              </a:spcBef>
              <a:buClr>
                <a:schemeClr val="accent1">
                  <a:lumMod val="75000"/>
                </a:schemeClr>
              </a:buClr>
              <a:buSzPct val="85000"/>
              <a:buFont typeface="Wingdings" pitchFamily="2" charset="2"/>
              <a:buChar char="§"/>
            </a:pPr>
            <a:endParaRPr lang="en-US"/>
          </a:p>
        </p:txBody>
      </p:sp>
      <p:sp>
        <p:nvSpPr>
          <p:cNvPr id="21" name="Oval 2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826711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32" name="Oval 31">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33" name="Oval 32">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35" name="Rectangle 34">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41EBC7E-8682-4CCF-8343-6D3032E9CDB9}"/>
              </a:ext>
            </a:extLst>
          </p:cNvPr>
          <p:cNvSpPr>
            <a:spLocks noGrp="1"/>
          </p:cNvSpPr>
          <p:nvPr>
            <p:ph type="title"/>
          </p:nvPr>
        </p:nvSpPr>
        <p:spPr>
          <a:xfrm>
            <a:off x="802386" y="484632"/>
            <a:ext cx="7543800" cy="1609344"/>
          </a:xfrm>
        </p:spPr>
        <p:txBody>
          <a:bodyPr vert="horz" lIns="91440" tIns="45720" rIns="91440" bIns="45720" rtlCol="0" anchor="ctr">
            <a:normAutofit/>
          </a:bodyPr>
          <a:lstStyle/>
          <a:p>
            <a:r>
              <a:rPr lang="en-US" sz="5400"/>
              <a:t>APOE GENE</a:t>
            </a:r>
          </a:p>
        </p:txBody>
      </p:sp>
      <p:pic>
        <p:nvPicPr>
          <p:cNvPr id="5" name="Picture 4">
            <a:extLst>
              <a:ext uri="{FF2B5EF4-FFF2-40B4-BE49-F238E27FC236}">
                <a16:creationId xmlns:a16="http://schemas.microsoft.com/office/drawing/2014/main" id="{3E447D81-AA15-4EFB-A494-3D5D0F97569C}"/>
              </a:ext>
            </a:extLst>
          </p:cNvPr>
          <p:cNvPicPr>
            <a:picLocks noChangeAspect="1"/>
          </p:cNvPicPr>
          <p:nvPr/>
        </p:nvPicPr>
        <p:blipFill rotWithShape="1">
          <a:blip r:embed="rId7"/>
          <a:srcRect l="19649" r="18911" b="-1"/>
          <a:stretch/>
        </p:blipFill>
        <p:spPr>
          <a:xfrm>
            <a:off x="755397" y="2265037"/>
            <a:ext cx="3816600" cy="3907158"/>
          </a:xfrm>
          <a:prstGeom prst="rect">
            <a:avLst/>
          </a:prstGeom>
        </p:spPr>
      </p:pic>
      <p:sp>
        <p:nvSpPr>
          <p:cNvPr id="43" name="Oval 42">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5" name="Oval 44">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7" name="TextBox 3">
            <a:extLst>
              <a:ext uri="{FF2B5EF4-FFF2-40B4-BE49-F238E27FC236}">
                <a16:creationId xmlns:a16="http://schemas.microsoft.com/office/drawing/2014/main" id="{4BD118C9-3820-7ED1-C5BD-AE214C7F7DDC}"/>
              </a:ext>
            </a:extLst>
          </p:cNvPr>
          <p:cNvGraphicFramePr/>
          <p:nvPr>
            <p:extLst>
              <p:ext uri="{D42A27DB-BD31-4B8C-83A1-F6EECF244321}">
                <p14:modId xmlns:p14="http://schemas.microsoft.com/office/powerpoint/2010/main" val="799640572"/>
              </p:ext>
            </p:extLst>
          </p:nvPr>
        </p:nvGraphicFramePr>
        <p:xfrm>
          <a:off x="4872162" y="2320412"/>
          <a:ext cx="3474023" cy="38517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546987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36" name="Oval 3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38" name="Rectangle 37">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C8749-C079-4DA7-B9C4-8C6AA3C70ABA}"/>
              </a:ext>
            </a:extLst>
          </p:cNvPr>
          <p:cNvSpPr>
            <a:spLocks noGrp="1"/>
          </p:cNvSpPr>
          <p:nvPr>
            <p:ph type="title"/>
          </p:nvPr>
        </p:nvSpPr>
        <p:spPr>
          <a:xfrm>
            <a:off x="4917075" y="1360493"/>
            <a:ext cx="3729383" cy="3106732"/>
          </a:xfrm>
        </p:spPr>
        <p:txBody>
          <a:bodyPr vert="horz" lIns="91440" tIns="45720" rIns="91440" bIns="45720" rtlCol="0" anchor="b">
            <a:normAutofit/>
          </a:bodyPr>
          <a:lstStyle/>
          <a:p>
            <a:pPr>
              <a:lnSpc>
                <a:spcPct val="80000"/>
              </a:lnSpc>
            </a:pPr>
            <a:r>
              <a:rPr lang="en-US" sz="6300" b="0" i="0">
                <a:solidFill>
                  <a:schemeClr val="tx1"/>
                </a:solidFill>
              </a:rPr>
              <a:t>Lifestyle and Prevention </a:t>
            </a:r>
          </a:p>
        </p:txBody>
      </p:sp>
      <p:sp>
        <p:nvSpPr>
          <p:cNvPr id="39" name="Freeform: Shape 38">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4571771"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48FF673-E671-44D6-B5F3-F788FD8BD78D}"/>
              </a:ext>
            </a:extLst>
          </p:cNvPr>
          <p:cNvPicPr>
            <a:picLocks noChangeAspect="1"/>
          </p:cNvPicPr>
          <p:nvPr/>
        </p:nvPicPr>
        <p:blipFill>
          <a:blip r:embed="rId8"/>
          <a:stretch>
            <a:fillRect/>
          </a:stretch>
        </p:blipFill>
        <p:spPr>
          <a:xfrm>
            <a:off x="497541" y="1932767"/>
            <a:ext cx="2979166" cy="2992465"/>
          </a:xfrm>
          <a:prstGeom prst="rect">
            <a:avLst/>
          </a:prstGeom>
        </p:spPr>
      </p:pic>
    </p:spTree>
    <p:extLst>
      <p:ext uri="{BB962C8B-B14F-4D97-AF65-F5344CB8AC3E}">
        <p14:creationId xmlns:p14="http://schemas.microsoft.com/office/powerpoint/2010/main" val="16696211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0" name="Oval 19">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7" name="Oval 16">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23" name="Rectangle 22">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9144000" cy="229583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A353BF-DC99-8D95-C782-38C558594D0F}"/>
              </a:ext>
            </a:extLst>
          </p:cNvPr>
          <p:cNvSpPr>
            <a:spLocks noGrp="1"/>
          </p:cNvSpPr>
          <p:nvPr>
            <p:ph type="title"/>
          </p:nvPr>
        </p:nvSpPr>
        <p:spPr>
          <a:xfrm>
            <a:off x="802386" y="4846002"/>
            <a:ext cx="7543800" cy="1522993"/>
          </a:xfrm>
        </p:spPr>
        <p:txBody>
          <a:bodyPr vert="horz" lIns="91440" tIns="45720" rIns="91440" bIns="45720" rtlCol="0" anchor="ctr">
            <a:normAutofit/>
          </a:bodyPr>
          <a:lstStyle/>
          <a:p>
            <a:r>
              <a:rPr lang="en-US" sz="5200"/>
              <a:t>Let’s reduce the risk……..</a:t>
            </a:r>
          </a:p>
        </p:txBody>
      </p:sp>
      <p:grpSp>
        <p:nvGrpSpPr>
          <p:cNvPr id="27" name="Group 26">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8" name="Oval 27">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9" name="Oval 28">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pic>
        <p:nvPicPr>
          <p:cNvPr id="3" name="Picture 2">
            <a:extLst>
              <a:ext uri="{FF2B5EF4-FFF2-40B4-BE49-F238E27FC236}">
                <a16:creationId xmlns:a16="http://schemas.microsoft.com/office/drawing/2014/main" id="{E7FFC749-F352-7BF4-7380-0C66CD53C049}"/>
              </a:ext>
            </a:extLst>
          </p:cNvPr>
          <p:cNvPicPr>
            <a:picLocks noChangeAspect="1"/>
          </p:cNvPicPr>
          <p:nvPr/>
        </p:nvPicPr>
        <p:blipFill>
          <a:blip r:embed="rId6"/>
          <a:stretch>
            <a:fillRect/>
          </a:stretch>
        </p:blipFill>
        <p:spPr>
          <a:xfrm>
            <a:off x="1749500" y="633637"/>
            <a:ext cx="1206821" cy="1206821"/>
          </a:xfrm>
          <a:prstGeom prst="rect">
            <a:avLst/>
          </a:prstGeom>
        </p:spPr>
      </p:pic>
      <p:pic>
        <p:nvPicPr>
          <p:cNvPr id="4" name="Picture 3">
            <a:extLst>
              <a:ext uri="{FF2B5EF4-FFF2-40B4-BE49-F238E27FC236}">
                <a16:creationId xmlns:a16="http://schemas.microsoft.com/office/drawing/2014/main" id="{3DE35CEB-425F-921A-6270-78466AD28CEB}"/>
              </a:ext>
            </a:extLst>
          </p:cNvPr>
          <p:cNvPicPr>
            <a:picLocks noChangeAspect="1"/>
          </p:cNvPicPr>
          <p:nvPr/>
        </p:nvPicPr>
        <p:blipFill>
          <a:blip r:embed="rId7"/>
          <a:stretch>
            <a:fillRect/>
          </a:stretch>
        </p:blipFill>
        <p:spPr>
          <a:xfrm>
            <a:off x="3503458" y="693832"/>
            <a:ext cx="1915715" cy="1086429"/>
          </a:xfrm>
          <a:prstGeom prst="rect">
            <a:avLst/>
          </a:prstGeom>
        </p:spPr>
      </p:pic>
      <p:pic>
        <p:nvPicPr>
          <p:cNvPr id="5" name="Picture 4">
            <a:extLst>
              <a:ext uri="{FF2B5EF4-FFF2-40B4-BE49-F238E27FC236}">
                <a16:creationId xmlns:a16="http://schemas.microsoft.com/office/drawing/2014/main" id="{A3B1D813-D5EE-D870-CD69-6FBFCC4C5669}"/>
              </a:ext>
            </a:extLst>
          </p:cNvPr>
          <p:cNvPicPr>
            <a:picLocks noChangeAspect="1"/>
          </p:cNvPicPr>
          <p:nvPr/>
        </p:nvPicPr>
        <p:blipFill>
          <a:blip r:embed="rId8"/>
          <a:stretch>
            <a:fillRect/>
          </a:stretch>
        </p:blipFill>
        <p:spPr>
          <a:xfrm>
            <a:off x="1918917" y="2381627"/>
            <a:ext cx="1915715" cy="1149429"/>
          </a:xfrm>
          <a:prstGeom prst="rect">
            <a:avLst/>
          </a:prstGeom>
        </p:spPr>
      </p:pic>
      <p:pic>
        <p:nvPicPr>
          <p:cNvPr id="6" name="Picture 5">
            <a:extLst>
              <a:ext uri="{FF2B5EF4-FFF2-40B4-BE49-F238E27FC236}">
                <a16:creationId xmlns:a16="http://schemas.microsoft.com/office/drawing/2014/main" id="{E7DB4C6B-0FDC-AA7B-DC55-BDBF1FA9D322}"/>
              </a:ext>
            </a:extLst>
          </p:cNvPr>
          <p:cNvPicPr>
            <a:picLocks noChangeAspect="1"/>
          </p:cNvPicPr>
          <p:nvPr/>
        </p:nvPicPr>
        <p:blipFill>
          <a:blip r:embed="rId9"/>
          <a:stretch>
            <a:fillRect/>
          </a:stretch>
        </p:blipFill>
        <p:spPr>
          <a:xfrm>
            <a:off x="4814637" y="2409859"/>
            <a:ext cx="2236788" cy="1118394"/>
          </a:xfrm>
          <a:prstGeom prst="rect">
            <a:avLst/>
          </a:prstGeom>
        </p:spPr>
      </p:pic>
      <p:pic>
        <p:nvPicPr>
          <p:cNvPr id="7" name="Picture 6">
            <a:extLst>
              <a:ext uri="{FF2B5EF4-FFF2-40B4-BE49-F238E27FC236}">
                <a16:creationId xmlns:a16="http://schemas.microsoft.com/office/drawing/2014/main" id="{F2FC6BE0-4B81-A6C5-F66B-8E6A17BEAB0C}"/>
              </a:ext>
            </a:extLst>
          </p:cNvPr>
          <p:cNvPicPr>
            <a:picLocks noChangeAspect="1"/>
          </p:cNvPicPr>
          <p:nvPr/>
        </p:nvPicPr>
        <p:blipFill>
          <a:blip r:embed="rId10"/>
          <a:stretch>
            <a:fillRect/>
          </a:stretch>
        </p:blipFill>
        <p:spPr>
          <a:xfrm>
            <a:off x="5952205" y="633637"/>
            <a:ext cx="1568494" cy="1174856"/>
          </a:xfrm>
          <a:prstGeom prst="rect">
            <a:avLst/>
          </a:prstGeom>
        </p:spPr>
      </p:pic>
      <p:sp>
        <p:nvSpPr>
          <p:cNvPr id="8" name="TextBox 7">
            <a:extLst>
              <a:ext uri="{FF2B5EF4-FFF2-40B4-BE49-F238E27FC236}">
                <a16:creationId xmlns:a16="http://schemas.microsoft.com/office/drawing/2014/main" id="{83B37FE0-7B15-FF9E-16CE-C99C7F7D9C48}"/>
              </a:ext>
            </a:extLst>
          </p:cNvPr>
          <p:cNvSpPr txBox="1"/>
          <p:nvPr/>
        </p:nvSpPr>
        <p:spPr>
          <a:xfrm>
            <a:off x="1361066" y="1862966"/>
            <a:ext cx="2074810" cy="298672"/>
          </a:xfrm>
          <a:prstGeom prst="rect">
            <a:avLst/>
          </a:prstGeom>
          <a:noFill/>
        </p:spPr>
        <p:txBody>
          <a:bodyPr wrap="square" rtlCol="0">
            <a:spAutoFit/>
          </a:bodyPr>
          <a:lstStyle/>
          <a:p>
            <a:pPr defTabSz="340705">
              <a:spcAft>
                <a:spcPts val="552"/>
              </a:spcAft>
            </a:pPr>
            <a:r>
              <a:rPr lang="en-US" sz="1341" kern="1200">
                <a:solidFill>
                  <a:schemeClr val="tx1"/>
                </a:solidFill>
                <a:latin typeface="+mn-lt"/>
                <a:ea typeface="+mn-ea"/>
                <a:cs typeface="+mn-cs"/>
              </a:rPr>
              <a:t>Look after your heart!</a:t>
            </a:r>
            <a:endParaRPr lang="en-US"/>
          </a:p>
        </p:txBody>
      </p:sp>
      <p:sp>
        <p:nvSpPr>
          <p:cNvPr id="11" name="TextBox 10">
            <a:extLst>
              <a:ext uri="{FF2B5EF4-FFF2-40B4-BE49-F238E27FC236}">
                <a16:creationId xmlns:a16="http://schemas.microsoft.com/office/drawing/2014/main" id="{8621B357-D326-B473-DA3B-DDECD9F123BE}"/>
              </a:ext>
            </a:extLst>
          </p:cNvPr>
          <p:cNvSpPr txBox="1"/>
          <p:nvPr/>
        </p:nvSpPr>
        <p:spPr>
          <a:xfrm>
            <a:off x="3606350" y="1763599"/>
            <a:ext cx="1853020" cy="298672"/>
          </a:xfrm>
          <a:prstGeom prst="rect">
            <a:avLst/>
          </a:prstGeom>
          <a:noFill/>
        </p:spPr>
        <p:txBody>
          <a:bodyPr wrap="square" rtlCol="0">
            <a:spAutoFit/>
          </a:bodyPr>
          <a:lstStyle/>
          <a:p>
            <a:pPr defTabSz="340705">
              <a:spcAft>
                <a:spcPts val="552"/>
              </a:spcAft>
            </a:pPr>
            <a:r>
              <a:rPr lang="en-US" sz="1341" kern="1200">
                <a:solidFill>
                  <a:schemeClr val="tx1"/>
                </a:solidFill>
                <a:latin typeface="+mn-lt"/>
                <a:ea typeface="+mn-ea"/>
                <a:cs typeface="+mn-cs"/>
              </a:rPr>
              <a:t>Be Physically Active!</a:t>
            </a:r>
            <a:endParaRPr lang="en-US"/>
          </a:p>
        </p:txBody>
      </p:sp>
      <p:sp>
        <p:nvSpPr>
          <p:cNvPr id="12" name="TextBox 11">
            <a:extLst>
              <a:ext uri="{FF2B5EF4-FFF2-40B4-BE49-F238E27FC236}">
                <a16:creationId xmlns:a16="http://schemas.microsoft.com/office/drawing/2014/main" id="{C478E16E-6421-F484-5E7C-1CEAD4626E1A}"/>
              </a:ext>
            </a:extLst>
          </p:cNvPr>
          <p:cNvSpPr txBox="1"/>
          <p:nvPr/>
        </p:nvSpPr>
        <p:spPr>
          <a:xfrm>
            <a:off x="5800318" y="1840458"/>
            <a:ext cx="1982613" cy="298672"/>
          </a:xfrm>
          <a:prstGeom prst="rect">
            <a:avLst/>
          </a:prstGeom>
          <a:noFill/>
        </p:spPr>
        <p:txBody>
          <a:bodyPr wrap="square" rtlCol="0">
            <a:spAutoFit/>
          </a:bodyPr>
          <a:lstStyle/>
          <a:p>
            <a:pPr defTabSz="340705">
              <a:spcAft>
                <a:spcPts val="552"/>
              </a:spcAft>
            </a:pPr>
            <a:r>
              <a:rPr lang="en-US" sz="1341" kern="1200">
                <a:solidFill>
                  <a:schemeClr val="tx1"/>
                </a:solidFill>
                <a:latin typeface="+mn-lt"/>
                <a:ea typeface="+mn-ea"/>
                <a:cs typeface="+mn-cs"/>
              </a:rPr>
              <a:t>Follow a healthy Diet!</a:t>
            </a:r>
            <a:endParaRPr lang="en-US"/>
          </a:p>
        </p:txBody>
      </p:sp>
      <p:sp>
        <p:nvSpPr>
          <p:cNvPr id="13" name="TextBox 12">
            <a:extLst>
              <a:ext uri="{FF2B5EF4-FFF2-40B4-BE49-F238E27FC236}">
                <a16:creationId xmlns:a16="http://schemas.microsoft.com/office/drawing/2014/main" id="{6CD65716-95EE-9BF1-74CE-78F8B629C5FE}"/>
              </a:ext>
            </a:extLst>
          </p:cNvPr>
          <p:cNvSpPr txBox="1"/>
          <p:nvPr/>
        </p:nvSpPr>
        <p:spPr>
          <a:xfrm>
            <a:off x="1650991" y="3635327"/>
            <a:ext cx="2669447" cy="298672"/>
          </a:xfrm>
          <a:prstGeom prst="rect">
            <a:avLst/>
          </a:prstGeom>
          <a:noFill/>
        </p:spPr>
        <p:txBody>
          <a:bodyPr wrap="square" rtlCol="0">
            <a:spAutoFit/>
          </a:bodyPr>
          <a:lstStyle/>
          <a:p>
            <a:pPr defTabSz="340705">
              <a:spcAft>
                <a:spcPts val="552"/>
              </a:spcAft>
            </a:pPr>
            <a:r>
              <a:rPr lang="en-US" sz="1341" kern="1200">
                <a:solidFill>
                  <a:schemeClr val="tx1"/>
                </a:solidFill>
                <a:latin typeface="+mn-lt"/>
                <a:ea typeface="+mn-ea"/>
                <a:cs typeface="+mn-cs"/>
              </a:rPr>
              <a:t>Challenge your brain!</a:t>
            </a:r>
            <a:endParaRPr lang="en-US"/>
          </a:p>
        </p:txBody>
      </p:sp>
      <p:sp>
        <p:nvSpPr>
          <p:cNvPr id="14" name="TextBox 13">
            <a:extLst>
              <a:ext uri="{FF2B5EF4-FFF2-40B4-BE49-F238E27FC236}">
                <a16:creationId xmlns:a16="http://schemas.microsoft.com/office/drawing/2014/main" id="{BA07B309-FBE5-BFAF-C7BB-17768A9B8B97}"/>
              </a:ext>
            </a:extLst>
          </p:cNvPr>
          <p:cNvSpPr txBox="1"/>
          <p:nvPr/>
        </p:nvSpPr>
        <p:spPr>
          <a:xfrm>
            <a:off x="4814636" y="3602393"/>
            <a:ext cx="2669447" cy="298672"/>
          </a:xfrm>
          <a:prstGeom prst="rect">
            <a:avLst/>
          </a:prstGeom>
          <a:noFill/>
        </p:spPr>
        <p:txBody>
          <a:bodyPr wrap="square" rtlCol="0">
            <a:spAutoFit/>
          </a:bodyPr>
          <a:lstStyle/>
          <a:p>
            <a:pPr defTabSz="340705">
              <a:spcAft>
                <a:spcPts val="552"/>
              </a:spcAft>
            </a:pPr>
            <a:r>
              <a:rPr lang="en-US" sz="1341" kern="1200">
                <a:solidFill>
                  <a:schemeClr val="tx1"/>
                </a:solidFill>
                <a:latin typeface="+mn-lt"/>
                <a:ea typeface="+mn-ea"/>
                <a:cs typeface="+mn-cs"/>
              </a:rPr>
              <a:t>Engage in social activity!</a:t>
            </a:r>
            <a:endParaRPr lang="en-US"/>
          </a:p>
        </p:txBody>
      </p:sp>
    </p:spTree>
    <p:extLst>
      <p:ext uri="{BB962C8B-B14F-4D97-AF65-F5344CB8AC3E}">
        <p14:creationId xmlns:p14="http://schemas.microsoft.com/office/powerpoint/2010/main" val="2544388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5" name="Group 34">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36" name="Oval 35">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7" name="Oval 36">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38" name="Rectangle 37">
            <a:extLst>
              <a:ext uri="{FF2B5EF4-FFF2-40B4-BE49-F238E27FC236}">
                <a16:creationId xmlns:a16="http://schemas.microsoft.com/office/drawing/2014/main" id="{8363C3DA-5063-4048-965B-F5FDB35CC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Rectangle 38">
            <a:extLst>
              <a:ext uri="{FF2B5EF4-FFF2-40B4-BE49-F238E27FC236}">
                <a16:creationId xmlns:a16="http://schemas.microsoft.com/office/drawing/2014/main" id="{4BE79ECB-20D1-486E-B39D-0F98D69BE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2F1DBD8-7930-4EF6-AF8F-F6A674303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4102" y="1110053"/>
            <a:ext cx="2539778"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695B22F-AC5A-AB15-A2CF-F5DC8EB3AFAA}"/>
              </a:ext>
            </a:extLst>
          </p:cNvPr>
          <p:cNvSpPr>
            <a:spLocks noGrp="1"/>
          </p:cNvSpPr>
          <p:nvPr>
            <p:ph type="title"/>
          </p:nvPr>
        </p:nvSpPr>
        <p:spPr>
          <a:xfrm>
            <a:off x="6150076" y="1432223"/>
            <a:ext cx="2113813" cy="3357976"/>
          </a:xfrm>
        </p:spPr>
        <p:txBody>
          <a:bodyPr vert="horz" lIns="91440" tIns="45720" rIns="91440" bIns="45720" rtlCol="0" anchor="ctr">
            <a:normAutofit/>
          </a:bodyPr>
          <a:lstStyle/>
          <a:p>
            <a:r>
              <a:rPr lang="en-US" sz="4200" b="0" i="0">
                <a:blipFill dpi="0" rotWithShape="1">
                  <a:blip r:embed="rId4"/>
                  <a:srcRect/>
                  <a:tile tx="6350" ty="-127000" sx="65000" sy="64000" flip="none" algn="tl"/>
                </a:blipFill>
              </a:rPr>
              <a:t>Other Types of Dementia </a:t>
            </a:r>
          </a:p>
        </p:txBody>
      </p:sp>
      <p:sp>
        <p:nvSpPr>
          <p:cNvPr id="41" name="Rectangle 40">
            <a:extLst>
              <a:ext uri="{FF2B5EF4-FFF2-40B4-BE49-F238E27FC236}">
                <a16:creationId xmlns:a16="http://schemas.microsoft.com/office/drawing/2014/main" id="{F39044D3-8725-4D57-BD64-A96E7C271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8DCC089B-F750-4C12-822F-DF53F4DD36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43" name="Oval 42">
              <a:extLst>
                <a:ext uri="{FF2B5EF4-FFF2-40B4-BE49-F238E27FC236}">
                  <a16:creationId xmlns:a16="http://schemas.microsoft.com/office/drawing/2014/main" id="{3CDC7132-9021-4F21-AE5A-9B9B90C98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4" name="Oval 43">
              <a:extLst>
                <a:ext uri="{FF2B5EF4-FFF2-40B4-BE49-F238E27FC236}">
                  <a16:creationId xmlns:a16="http://schemas.microsoft.com/office/drawing/2014/main" id="{00D011B8-BF69-4B6B-B3D2-F1BA77108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8225FBB7-2871-83D0-C4B5-7C0A01468B14}"/>
              </a:ext>
            </a:extLst>
          </p:cNvPr>
          <p:cNvPicPr>
            <a:picLocks noChangeAspect="1"/>
          </p:cNvPicPr>
          <p:nvPr/>
        </p:nvPicPr>
        <p:blipFill rotWithShape="1">
          <a:blip r:embed="rId6"/>
          <a:srcRect l="3188" r="33754" b="-1"/>
          <a:stretch/>
        </p:blipFill>
        <p:spPr>
          <a:xfrm>
            <a:off x="690624" y="1328839"/>
            <a:ext cx="4985547" cy="4131686"/>
          </a:xfrm>
          <a:prstGeom prst="rect">
            <a:avLst/>
          </a:prstGeom>
        </p:spPr>
      </p:pic>
    </p:spTree>
    <p:extLst>
      <p:ext uri="{BB962C8B-B14F-4D97-AF65-F5344CB8AC3E}">
        <p14:creationId xmlns:p14="http://schemas.microsoft.com/office/powerpoint/2010/main" val="4940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5" name="Rectangle 14">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8" y="480059"/>
            <a:ext cx="8428482"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BEA2642-C036-40F3-A1B3-9C88AFC54F44}"/>
              </a:ext>
            </a:extLst>
          </p:cNvPr>
          <p:cNvPicPr>
            <a:picLocks noChangeAspect="1"/>
          </p:cNvPicPr>
          <p:nvPr/>
        </p:nvPicPr>
        <p:blipFill>
          <a:blip r:embed="rId4"/>
          <a:stretch>
            <a:fillRect/>
          </a:stretch>
        </p:blipFill>
        <p:spPr>
          <a:xfrm>
            <a:off x="1348434" y="913649"/>
            <a:ext cx="4057271" cy="2538395"/>
          </a:xfrm>
          <a:prstGeom prst="rect">
            <a:avLst/>
          </a:prstGeom>
          <a:effectLst>
            <a:glow rad="127000">
              <a:schemeClr val="accent1">
                <a:alpha val="1000"/>
              </a:schemeClr>
            </a:glow>
            <a:outerShdw blurRad="787400" dist="38100" dir="2700000" algn="tl" rotWithShape="0">
              <a:prstClr val="black">
                <a:alpha val="40000"/>
              </a:prstClr>
            </a:outerShdw>
            <a:softEdge rad="1270000"/>
          </a:effectLst>
        </p:spPr>
      </p:pic>
      <p:sp>
        <p:nvSpPr>
          <p:cNvPr id="7" name="TextBox 6">
            <a:extLst>
              <a:ext uri="{FF2B5EF4-FFF2-40B4-BE49-F238E27FC236}">
                <a16:creationId xmlns:a16="http://schemas.microsoft.com/office/drawing/2014/main" id="{757F7E19-4131-4391-B2FF-9C397CD0596B}"/>
              </a:ext>
            </a:extLst>
          </p:cNvPr>
          <p:cNvSpPr txBox="1"/>
          <p:nvPr/>
        </p:nvSpPr>
        <p:spPr>
          <a:xfrm>
            <a:off x="5622892" y="803062"/>
            <a:ext cx="2720376" cy="4158061"/>
          </a:xfrm>
          <a:prstGeom prst="rect">
            <a:avLst/>
          </a:prstGeom>
          <a:noFill/>
        </p:spPr>
        <p:txBody>
          <a:bodyPr wrap="square" rtlCol="0">
            <a:spAutoFit/>
          </a:bodyPr>
          <a:lstStyle/>
          <a:p>
            <a:pPr algn="ctr" defTabSz="357530">
              <a:spcAft>
                <a:spcPts val="552"/>
              </a:spcAft>
            </a:pPr>
            <a:r>
              <a:rPr lang="en-US" sz="1840" b="1" u="sng" kern="1200">
                <a:solidFill>
                  <a:schemeClr val="tx1"/>
                </a:solidFill>
                <a:latin typeface="+mn-lt"/>
                <a:ea typeface="+mn-ea"/>
                <a:cs typeface="+mn-cs"/>
              </a:rPr>
              <a:t>Symptoms </a:t>
            </a:r>
          </a:p>
          <a:p>
            <a:pPr marL="167593" indent="-167593" defTabSz="357530">
              <a:spcAft>
                <a:spcPts val="552"/>
              </a:spcAft>
              <a:buFont typeface="Arial" panose="020B0604020202020204" pitchFamily="34" charset="0"/>
              <a:buChar char="•"/>
            </a:pPr>
            <a:endParaRPr lang="en-US" sz="1840" kern="1200">
              <a:solidFill>
                <a:schemeClr val="tx1"/>
              </a:solidFill>
              <a:latin typeface="+mn-lt"/>
              <a:ea typeface="+mn-ea"/>
              <a:cs typeface="+mn-cs"/>
            </a:endParaRPr>
          </a:p>
          <a:p>
            <a:pPr marL="167593" indent="-167593" defTabSz="357530">
              <a:spcAft>
                <a:spcPts val="552"/>
              </a:spcAft>
              <a:buFont typeface="Arial" panose="020B0604020202020204" pitchFamily="34" charset="0"/>
              <a:buChar char="•"/>
            </a:pPr>
            <a:r>
              <a:rPr lang="en-US" sz="1840" kern="1200">
                <a:solidFill>
                  <a:schemeClr val="tx1"/>
                </a:solidFill>
                <a:latin typeface="+mn-lt"/>
                <a:ea typeface="+mn-ea"/>
                <a:cs typeface="+mn-cs"/>
              </a:rPr>
              <a:t>Often obvious soon after a major stroke </a:t>
            </a:r>
          </a:p>
          <a:p>
            <a:pPr marL="167593" indent="-167593" defTabSz="357530">
              <a:spcAft>
                <a:spcPts val="552"/>
              </a:spcAft>
              <a:buFont typeface="Arial" panose="020B0604020202020204" pitchFamily="34" charset="0"/>
              <a:buChar char="•"/>
            </a:pPr>
            <a:r>
              <a:rPr lang="en-US" sz="1840" kern="1200">
                <a:solidFill>
                  <a:schemeClr val="tx1"/>
                </a:solidFill>
                <a:latin typeface="+mn-lt"/>
                <a:ea typeface="+mn-ea"/>
                <a:cs typeface="+mn-cs"/>
              </a:rPr>
              <a:t>Changes in thinking and perception </a:t>
            </a:r>
          </a:p>
          <a:p>
            <a:pPr marL="167593" indent="-167593" defTabSz="357530">
              <a:spcAft>
                <a:spcPts val="552"/>
              </a:spcAft>
              <a:buFont typeface="Arial" panose="020B0604020202020204" pitchFamily="34" charset="0"/>
              <a:buChar char="•"/>
            </a:pPr>
            <a:r>
              <a:rPr lang="en-US" sz="1840" kern="1200">
                <a:solidFill>
                  <a:schemeClr val="tx1"/>
                </a:solidFill>
                <a:latin typeface="+mn-lt"/>
                <a:ea typeface="+mn-ea"/>
                <a:cs typeface="+mn-cs"/>
              </a:rPr>
              <a:t>Confusion, disorientation, trouble speaking or understanding speech</a:t>
            </a:r>
          </a:p>
          <a:p>
            <a:pPr marL="167593" indent="-167593" defTabSz="357530">
              <a:spcAft>
                <a:spcPts val="552"/>
              </a:spcAft>
              <a:buFont typeface="Arial" panose="020B0604020202020204" pitchFamily="34" charset="0"/>
              <a:buChar char="•"/>
            </a:pPr>
            <a:r>
              <a:rPr lang="en-US" sz="1840" kern="1200">
                <a:solidFill>
                  <a:schemeClr val="tx1"/>
                </a:solidFill>
                <a:latin typeface="+mn-lt"/>
                <a:ea typeface="+mn-ea"/>
                <a:cs typeface="+mn-cs"/>
              </a:rPr>
              <a:t>Difficulty walking, poor balance</a:t>
            </a:r>
            <a:endParaRPr lang="en-US" sz="2000"/>
          </a:p>
        </p:txBody>
      </p:sp>
      <p:sp>
        <p:nvSpPr>
          <p:cNvPr id="11" name="TextBox 10">
            <a:extLst>
              <a:ext uri="{FF2B5EF4-FFF2-40B4-BE49-F238E27FC236}">
                <a16:creationId xmlns:a16="http://schemas.microsoft.com/office/drawing/2014/main" id="{D26C3D77-DACC-4097-86BC-78A6E04E82D1}"/>
              </a:ext>
            </a:extLst>
          </p:cNvPr>
          <p:cNvSpPr txBox="1"/>
          <p:nvPr/>
        </p:nvSpPr>
        <p:spPr>
          <a:xfrm>
            <a:off x="583913" y="3428999"/>
            <a:ext cx="3806925" cy="2871555"/>
          </a:xfrm>
          <a:prstGeom prst="rect">
            <a:avLst/>
          </a:prstGeom>
          <a:noFill/>
        </p:spPr>
        <p:txBody>
          <a:bodyPr wrap="square" rtlCol="0">
            <a:spAutoFit/>
          </a:bodyPr>
          <a:lstStyle/>
          <a:p>
            <a:pPr algn="ctr" defTabSz="357530">
              <a:spcAft>
                <a:spcPts val="552"/>
              </a:spcAft>
            </a:pPr>
            <a:r>
              <a:rPr lang="en-US" sz="1840" b="1" u="sng" kern="1200" dirty="0">
                <a:solidFill>
                  <a:schemeClr val="tx1"/>
                </a:solidFill>
                <a:latin typeface="+mn-lt"/>
                <a:ea typeface="+mn-ea"/>
                <a:cs typeface="+mn-cs"/>
              </a:rPr>
              <a:t>FACTS</a:t>
            </a:r>
          </a:p>
          <a:p>
            <a:pPr marL="167593" indent="-167593" defTabSz="357530">
              <a:spcAft>
                <a:spcPts val="552"/>
              </a:spcAft>
              <a:buFont typeface="Arial" panose="020B0604020202020204" pitchFamily="34" charset="0"/>
              <a:buChar char="•"/>
            </a:pPr>
            <a:r>
              <a:rPr lang="en-US" sz="1840" kern="1200" dirty="0">
                <a:solidFill>
                  <a:schemeClr val="tx1"/>
                </a:solidFill>
                <a:latin typeface="+mn-lt"/>
                <a:ea typeface="+mn-ea"/>
                <a:cs typeface="+mn-cs"/>
              </a:rPr>
              <a:t>20-30% of dementia cases </a:t>
            </a:r>
          </a:p>
          <a:p>
            <a:pPr marL="167593" indent="-167593" defTabSz="357530">
              <a:spcAft>
                <a:spcPts val="552"/>
              </a:spcAft>
              <a:buFont typeface="Arial" panose="020B0604020202020204" pitchFamily="34" charset="0"/>
              <a:buChar char="•"/>
            </a:pPr>
            <a:r>
              <a:rPr lang="en-US" sz="1840" kern="1200" dirty="0">
                <a:solidFill>
                  <a:schemeClr val="tx1"/>
                </a:solidFill>
                <a:latin typeface="+mn-lt"/>
                <a:ea typeface="+mn-ea"/>
                <a:cs typeface="+mn-cs"/>
              </a:rPr>
              <a:t>Consider the 2</a:t>
            </a:r>
            <a:r>
              <a:rPr lang="en-US" sz="1840" kern="1200" baseline="30000" dirty="0">
                <a:solidFill>
                  <a:schemeClr val="tx1"/>
                </a:solidFill>
                <a:latin typeface="+mn-lt"/>
                <a:ea typeface="+mn-ea"/>
                <a:cs typeface="+mn-cs"/>
              </a:rPr>
              <a:t>nd</a:t>
            </a:r>
            <a:r>
              <a:rPr lang="en-US" sz="1840" kern="1200" dirty="0">
                <a:solidFill>
                  <a:schemeClr val="tx1"/>
                </a:solidFill>
                <a:latin typeface="+mn-lt"/>
                <a:ea typeface="+mn-ea"/>
                <a:cs typeface="+mn-cs"/>
              </a:rPr>
              <a:t> most common cause of dementia after Alzheimer’s</a:t>
            </a:r>
          </a:p>
          <a:p>
            <a:pPr marL="167593" indent="-167593" defTabSz="357530">
              <a:spcAft>
                <a:spcPts val="552"/>
              </a:spcAft>
              <a:buFont typeface="Arial" panose="020B0604020202020204" pitchFamily="34" charset="0"/>
              <a:buChar char="•"/>
            </a:pPr>
            <a:r>
              <a:rPr lang="en-US" sz="1840" kern="1200" dirty="0">
                <a:solidFill>
                  <a:schemeClr val="tx1"/>
                </a:solidFill>
                <a:latin typeface="+mn-lt"/>
                <a:ea typeface="+mn-ea"/>
                <a:cs typeface="+mn-cs"/>
              </a:rPr>
              <a:t>Caused by conditions that block or reduce blood flow to various regions of the brain, depriving them of oxygen and nutrients</a:t>
            </a:r>
            <a:endParaRPr lang="en-US" sz="2000" dirty="0"/>
          </a:p>
        </p:txBody>
      </p:sp>
      <p:sp>
        <p:nvSpPr>
          <p:cNvPr id="4" name="Rectangle 3">
            <a:extLst>
              <a:ext uri="{FF2B5EF4-FFF2-40B4-BE49-F238E27FC236}">
                <a16:creationId xmlns:a16="http://schemas.microsoft.com/office/drawing/2014/main" id="{A4AE53B6-8A9A-4FD4-8483-EFB84BE9470A}"/>
              </a:ext>
            </a:extLst>
          </p:cNvPr>
          <p:cNvSpPr/>
          <p:nvPr/>
        </p:nvSpPr>
        <p:spPr>
          <a:xfrm>
            <a:off x="1196636" y="2030919"/>
            <a:ext cx="4209068" cy="1044004"/>
          </a:xfrm>
          <a:prstGeom prst="rect">
            <a:avLst/>
          </a:prstGeom>
          <a:noFill/>
          <a:ln>
            <a:noFill/>
          </a:ln>
        </p:spPr>
        <p:txBody>
          <a:bodyPr wrap="square" lIns="68580" tIns="34290" rIns="68580" bIns="34290">
            <a:spAutoFit/>
          </a:bodyPr>
          <a:lstStyle/>
          <a:p>
            <a:pPr algn="ctr" defTabSz="357530">
              <a:spcAft>
                <a:spcPts val="552"/>
              </a:spcAft>
            </a:pPr>
            <a:r>
              <a:rPr lang="en-US" sz="3167" b="1" kern="1200">
                <a:ln w="9525">
                  <a:solidFill>
                    <a:srgbClr val="CC99FF"/>
                  </a:solidFill>
                  <a:prstDash val="solid"/>
                </a:ln>
                <a:solidFill>
                  <a:schemeClr val="tx1"/>
                </a:solidFill>
                <a:effectLst>
                  <a:outerShdw blurRad="12700" dist="38100" dir="2700000" algn="tl" rotWithShape="0">
                    <a:schemeClr val="bg1">
                      <a:lumMod val="50000"/>
                    </a:schemeClr>
                  </a:outerShdw>
                </a:effectLst>
                <a:latin typeface="+mn-lt"/>
                <a:ea typeface="+mn-ea"/>
                <a:cs typeface="+mn-cs"/>
              </a:rPr>
              <a:t>VASCULAR DEMENTIA </a:t>
            </a:r>
            <a:endParaRPr lang="en-US" sz="4050" b="1">
              <a:ln w="9525">
                <a:solidFill>
                  <a:srgbClr val="CC99FF"/>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643925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8" y="480059"/>
            <a:ext cx="8428482"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B8A60D9-3FCE-443F-93FC-076B9D8C6367}"/>
              </a:ext>
            </a:extLst>
          </p:cNvPr>
          <p:cNvPicPr>
            <a:picLocks noChangeAspect="1"/>
          </p:cNvPicPr>
          <p:nvPr/>
        </p:nvPicPr>
        <p:blipFill>
          <a:blip r:embed="rId4"/>
          <a:stretch>
            <a:fillRect/>
          </a:stretch>
        </p:blipFill>
        <p:spPr>
          <a:xfrm>
            <a:off x="3715530" y="811652"/>
            <a:ext cx="3414501" cy="2851754"/>
          </a:xfrm>
          <a:prstGeom prst="rect">
            <a:avLst/>
          </a:prstGeom>
          <a:effectLst>
            <a:glow rad="127000">
              <a:schemeClr val="bg1">
                <a:lumMod val="95000"/>
                <a:alpha val="33000"/>
              </a:schemeClr>
            </a:glow>
            <a:outerShdw blurRad="50800" dist="50800" dir="5400000" algn="ctr" rotWithShape="0">
              <a:schemeClr val="bg1">
                <a:alpha val="0"/>
              </a:schemeClr>
            </a:outerShdw>
            <a:softEdge rad="1270000"/>
          </a:effectLst>
        </p:spPr>
      </p:pic>
      <p:sp>
        <p:nvSpPr>
          <p:cNvPr id="7" name="TextBox 6">
            <a:extLst>
              <a:ext uri="{FF2B5EF4-FFF2-40B4-BE49-F238E27FC236}">
                <a16:creationId xmlns:a16="http://schemas.microsoft.com/office/drawing/2014/main" id="{757F7E19-4131-4391-B2FF-9C397CD0596B}"/>
              </a:ext>
            </a:extLst>
          </p:cNvPr>
          <p:cNvSpPr txBox="1"/>
          <p:nvPr/>
        </p:nvSpPr>
        <p:spPr>
          <a:xfrm>
            <a:off x="4369977" y="3289655"/>
            <a:ext cx="4264170" cy="3077766"/>
          </a:xfrm>
          <a:prstGeom prst="rect">
            <a:avLst/>
          </a:prstGeom>
          <a:noFill/>
        </p:spPr>
        <p:txBody>
          <a:bodyPr wrap="square" rtlCol="0">
            <a:spAutoFit/>
          </a:bodyPr>
          <a:lstStyle/>
          <a:p>
            <a:pPr algn="ctr" defTabSz="374904">
              <a:spcAft>
                <a:spcPts val="600"/>
              </a:spcAft>
            </a:pPr>
            <a:r>
              <a:rPr lang="en-US" sz="1640" b="1" u="sng" kern="1200" dirty="0">
                <a:solidFill>
                  <a:schemeClr val="tx1"/>
                </a:solidFill>
                <a:latin typeface="+mn-lt"/>
                <a:ea typeface="+mn-ea"/>
                <a:cs typeface="+mn-cs"/>
              </a:rPr>
              <a:t>SYTMPOMS </a:t>
            </a:r>
          </a:p>
          <a:p>
            <a:pPr marL="175737" indent="-175737" defTabSz="374904">
              <a:spcAft>
                <a:spcPts val="600"/>
              </a:spcAft>
              <a:buFont typeface="Arial" panose="020B0604020202020204" pitchFamily="34" charset="0"/>
              <a:buChar char="•"/>
            </a:pPr>
            <a:endParaRPr lang="en-US" sz="1640" kern="1200" dirty="0">
              <a:solidFill>
                <a:schemeClr val="tx1"/>
              </a:solidFill>
              <a:latin typeface="+mn-lt"/>
              <a:ea typeface="+mn-ea"/>
              <a:cs typeface="+mn-cs"/>
            </a:endParaRPr>
          </a:p>
          <a:p>
            <a:pPr marL="175737" indent="-175737" defTabSz="374904">
              <a:spcAft>
                <a:spcPts val="600"/>
              </a:spcAft>
              <a:buFont typeface="Arial" panose="020B0604020202020204" pitchFamily="34" charset="0"/>
              <a:buChar char="•"/>
            </a:pPr>
            <a:r>
              <a:rPr lang="en-US" sz="1640" kern="1200" dirty="0">
                <a:solidFill>
                  <a:schemeClr val="tx1"/>
                </a:solidFill>
                <a:latin typeface="+mn-lt"/>
                <a:ea typeface="+mn-ea"/>
                <a:cs typeface="+mn-cs"/>
              </a:rPr>
              <a:t>Changes in thinking and reasoning</a:t>
            </a:r>
          </a:p>
          <a:p>
            <a:pPr marL="175737" indent="-175737" defTabSz="374904">
              <a:spcAft>
                <a:spcPts val="600"/>
              </a:spcAft>
              <a:buFont typeface="Arial" panose="020B0604020202020204" pitchFamily="34" charset="0"/>
              <a:buChar char="•"/>
            </a:pPr>
            <a:r>
              <a:rPr lang="en-US" sz="1640" kern="1200" dirty="0">
                <a:solidFill>
                  <a:schemeClr val="tx1"/>
                </a:solidFill>
                <a:latin typeface="+mn-lt"/>
                <a:ea typeface="+mn-ea"/>
                <a:cs typeface="+mn-cs"/>
              </a:rPr>
              <a:t>Confusion and alertness that varies significantly from one day to the next</a:t>
            </a:r>
          </a:p>
          <a:p>
            <a:pPr marL="175737" indent="-175737" defTabSz="374904">
              <a:spcAft>
                <a:spcPts val="600"/>
              </a:spcAft>
              <a:buFont typeface="Arial" panose="020B0604020202020204" pitchFamily="34" charset="0"/>
              <a:buChar char="•"/>
            </a:pPr>
            <a:r>
              <a:rPr lang="en-US" sz="1640" kern="1200" dirty="0">
                <a:solidFill>
                  <a:schemeClr val="tx1"/>
                </a:solidFill>
                <a:latin typeface="+mn-lt"/>
                <a:ea typeface="+mn-ea"/>
                <a:cs typeface="+mn-cs"/>
              </a:rPr>
              <a:t>Slowness, gait imbalance and other parkinsonian movement features</a:t>
            </a:r>
          </a:p>
          <a:p>
            <a:pPr marL="175737" indent="-175737" defTabSz="374904">
              <a:spcAft>
                <a:spcPts val="600"/>
              </a:spcAft>
              <a:buFont typeface="Arial" panose="020B0604020202020204" pitchFamily="34" charset="0"/>
              <a:buChar char="•"/>
            </a:pPr>
            <a:r>
              <a:rPr lang="en-US" sz="1640" kern="1200" dirty="0">
                <a:solidFill>
                  <a:schemeClr val="tx1"/>
                </a:solidFill>
                <a:latin typeface="+mn-lt"/>
                <a:ea typeface="+mn-ea"/>
                <a:cs typeface="+mn-cs"/>
              </a:rPr>
              <a:t>Well formed visual hallucinations and delusions</a:t>
            </a:r>
          </a:p>
          <a:p>
            <a:pPr marL="175737" indent="-175737" defTabSz="374904">
              <a:spcAft>
                <a:spcPts val="600"/>
              </a:spcAft>
              <a:buFont typeface="Arial" panose="020B0604020202020204" pitchFamily="34" charset="0"/>
              <a:buChar char="•"/>
            </a:pPr>
            <a:r>
              <a:rPr lang="en-US" sz="1640" kern="1200" dirty="0">
                <a:solidFill>
                  <a:schemeClr val="tx1"/>
                </a:solidFill>
                <a:latin typeface="+mn-lt"/>
                <a:ea typeface="+mn-ea"/>
                <a:cs typeface="+mn-cs"/>
              </a:rPr>
              <a:t>Sleep disturbances </a:t>
            </a:r>
            <a:endParaRPr lang="en-US" sz="2000" dirty="0"/>
          </a:p>
        </p:txBody>
      </p:sp>
      <p:sp>
        <p:nvSpPr>
          <p:cNvPr id="11" name="TextBox 10">
            <a:extLst>
              <a:ext uri="{FF2B5EF4-FFF2-40B4-BE49-F238E27FC236}">
                <a16:creationId xmlns:a16="http://schemas.microsoft.com/office/drawing/2014/main" id="{D26C3D77-DACC-4097-86BC-78A6E04E82D1}"/>
              </a:ext>
            </a:extLst>
          </p:cNvPr>
          <p:cNvSpPr txBox="1"/>
          <p:nvPr/>
        </p:nvSpPr>
        <p:spPr>
          <a:xfrm>
            <a:off x="1018899" y="803062"/>
            <a:ext cx="2315769" cy="4438138"/>
          </a:xfrm>
          <a:prstGeom prst="rect">
            <a:avLst/>
          </a:prstGeom>
          <a:noFill/>
        </p:spPr>
        <p:txBody>
          <a:bodyPr wrap="square" rtlCol="0">
            <a:spAutoFit/>
          </a:bodyPr>
          <a:lstStyle/>
          <a:p>
            <a:pPr algn="ctr" defTabSz="374904">
              <a:spcAft>
                <a:spcPts val="600"/>
              </a:spcAft>
            </a:pPr>
            <a:r>
              <a:rPr lang="en-US" sz="1640" b="1" u="sng" kern="1200">
                <a:solidFill>
                  <a:schemeClr val="tx1"/>
                </a:solidFill>
                <a:latin typeface="+mn-lt"/>
                <a:ea typeface="+mn-ea"/>
                <a:cs typeface="+mn-cs"/>
              </a:rPr>
              <a:t>FACTS</a:t>
            </a:r>
          </a:p>
          <a:p>
            <a:pPr marL="175737" indent="-175737" defTabSz="374904">
              <a:spcAft>
                <a:spcPts val="600"/>
              </a:spcAft>
              <a:buFont typeface="Arial" panose="020B0604020202020204" pitchFamily="34" charset="0"/>
              <a:buChar char="•"/>
            </a:pPr>
            <a:endParaRPr lang="en-US" sz="1640" kern="1200">
              <a:solidFill>
                <a:schemeClr val="tx1"/>
              </a:solidFill>
              <a:latin typeface="+mn-lt"/>
              <a:ea typeface="+mn-ea"/>
              <a:cs typeface="+mn-cs"/>
            </a:endParaRPr>
          </a:p>
          <a:p>
            <a:pPr marL="175737" indent="-175737" defTabSz="374904">
              <a:spcAft>
                <a:spcPts val="600"/>
              </a:spcAft>
              <a:buFont typeface="Arial" panose="020B0604020202020204" pitchFamily="34" charset="0"/>
              <a:buChar char="•"/>
            </a:pPr>
            <a:r>
              <a:rPr lang="en-US" sz="1640" kern="1200">
                <a:solidFill>
                  <a:schemeClr val="tx1"/>
                </a:solidFill>
                <a:latin typeface="+mn-lt"/>
                <a:ea typeface="+mn-ea"/>
                <a:cs typeface="+mn-cs"/>
              </a:rPr>
              <a:t>10-25% of dementia cases</a:t>
            </a:r>
          </a:p>
          <a:p>
            <a:pPr marL="175737" indent="-175737" defTabSz="374904">
              <a:spcAft>
                <a:spcPts val="600"/>
              </a:spcAft>
              <a:buFont typeface="Arial" panose="020B0604020202020204" pitchFamily="34" charset="0"/>
              <a:buChar char="•"/>
            </a:pPr>
            <a:r>
              <a:rPr lang="en-US" sz="1640" kern="1200">
                <a:solidFill>
                  <a:schemeClr val="tx1"/>
                </a:solidFill>
                <a:latin typeface="+mn-lt"/>
                <a:ea typeface="+mn-ea"/>
                <a:cs typeface="+mn-cs"/>
              </a:rPr>
              <a:t>Associated with abnormal deposits of a protein known as a Lewy Bodies that affect chemicals in the brain that can lead to problems with thinking, movement, behavior and mood</a:t>
            </a:r>
          </a:p>
          <a:p>
            <a:pPr marL="175737" indent="-175737" defTabSz="374904">
              <a:spcAft>
                <a:spcPts val="600"/>
              </a:spcAft>
              <a:buFont typeface="Arial" panose="020B0604020202020204" pitchFamily="34" charset="0"/>
              <a:buChar char="•"/>
            </a:pPr>
            <a:r>
              <a:rPr lang="en-US" sz="1640" kern="1200">
                <a:solidFill>
                  <a:schemeClr val="tx1"/>
                </a:solidFill>
                <a:latin typeface="+mn-lt"/>
                <a:ea typeface="+mn-ea"/>
                <a:cs typeface="+mn-cs"/>
              </a:rPr>
              <a:t>Often confused with schizophrenia </a:t>
            </a:r>
            <a:endParaRPr lang="en-US" sz="2000"/>
          </a:p>
        </p:txBody>
      </p:sp>
      <p:sp>
        <p:nvSpPr>
          <p:cNvPr id="4" name="Rectangle 3">
            <a:extLst>
              <a:ext uri="{FF2B5EF4-FFF2-40B4-BE49-F238E27FC236}">
                <a16:creationId xmlns:a16="http://schemas.microsoft.com/office/drawing/2014/main" id="{8382F4B5-2E3C-4AEF-A761-98B00CB02026}"/>
              </a:ext>
            </a:extLst>
          </p:cNvPr>
          <p:cNvSpPr/>
          <p:nvPr/>
        </p:nvSpPr>
        <p:spPr>
          <a:xfrm>
            <a:off x="4052693" y="1976784"/>
            <a:ext cx="3077337" cy="1088064"/>
          </a:xfrm>
          <a:prstGeom prst="rect">
            <a:avLst/>
          </a:prstGeom>
          <a:noFill/>
        </p:spPr>
        <p:txBody>
          <a:bodyPr wrap="square" lIns="68580" tIns="34290" rIns="68580" bIns="34290">
            <a:spAutoFit/>
          </a:bodyPr>
          <a:lstStyle/>
          <a:p>
            <a:pPr algn="ctr" defTabSz="374904">
              <a:spcAft>
                <a:spcPts val="600"/>
              </a:spcAft>
            </a:pPr>
            <a:r>
              <a:rPr lang="en-US" sz="3321" b="1" kern="1200">
                <a:ln w="9525">
                  <a:solidFill>
                    <a:srgbClr val="CC99FF"/>
                  </a:solidFill>
                  <a:prstDash val="solid"/>
                </a:ln>
                <a:solidFill>
                  <a:schemeClr val="tx1"/>
                </a:solidFill>
                <a:effectLst>
                  <a:outerShdw blurRad="12700" dist="38100" dir="2700000" algn="tl" rotWithShape="0">
                    <a:schemeClr val="bg1">
                      <a:lumMod val="50000"/>
                    </a:schemeClr>
                  </a:outerShdw>
                </a:effectLst>
                <a:latin typeface="+mn-lt"/>
                <a:ea typeface="+mn-ea"/>
                <a:cs typeface="+mn-cs"/>
              </a:rPr>
              <a:t>LEWY BODY DEMENTIA </a:t>
            </a:r>
            <a:endParaRPr lang="en-US" sz="4050" b="1">
              <a:ln w="9525">
                <a:solidFill>
                  <a:srgbClr val="CC99FF"/>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932179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6CEFBE-C4AC-4D37-8B1C-E714408F6245}"/>
              </a:ext>
            </a:extLst>
          </p:cNvPr>
          <p:cNvPicPr>
            <a:picLocks noChangeAspect="1"/>
          </p:cNvPicPr>
          <p:nvPr/>
        </p:nvPicPr>
        <p:blipFill>
          <a:blip r:embed="rId2"/>
          <a:stretch>
            <a:fillRect/>
          </a:stretch>
        </p:blipFill>
        <p:spPr>
          <a:xfrm>
            <a:off x="3362121" y="2350089"/>
            <a:ext cx="5316680" cy="3538009"/>
          </a:xfrm>
          <a:prstGeom prst="rect">
            <a:avLst/>
          </a:prstGeom>
          <a:effectLst>
            <a:outerShdw blurRad="50800" dist="50800" dir="5400000" algn="ctr" rotWithShape="0">
              <a:schemeClr val="bg1">
                <a:alpha val="0"/>
              </a:schemeClr>
            </a:outerShdw>
            <a:softEdge rad="1270000"/>
          </a:effectLst>
        </p:spPr>
      </p:pic>
      <p:sp>
        <p:nvSpPr>
          <p:cNvPr id="7" name="TextBox 6">
            <a:extLst>
              <a:ext uri="{FF2B5EF4-FFF2-40B4-BE49-F238E27FC236}">
                <a16:creationId xmlns:a16="http://schemas.microsoft.com/office/drawing/2014/main" id="{757F7E19-4131-4391-B2FF-9C397CD0596B}"/>
              </a:ext>
            </a:extLst>
          </p:cNvPr>
          <p:cNvSpPr txBox="1"/>
          <p:nvPr/>
        </p:nvSpPr>
        <p:spPr>
          <a:xfrm>
            <a:off x="2922310" y="326352"/>
            <a:ext cx="5756492" cy="1938992"/>
          </a:xfrm>
          <a:prstGeom prst="rect">
            <a:avLst/>
          </a:prstGeom>
          <a:noFill/>
        </p:spPr>
        <p:txBody>
          <a:bodyPr wrap="square" rtlCol="0">
            <a:spAutoFit/>
          </a:bodyPr>
          <a:lstStyle/>
          <a:p>
            <a:pPr algn="ctr"/>
            <a:r>
              <a:rPr lang="en-US" sz="2000" b="1" u="sng" dirty="0"/>
              <a:t>SYMPTOMS </a:t>
            </a:r>
          </a:p>
          <a:p>
            <a:pPr marL="214313" indent="-214313">
              <a:buFont typeface="Arial" panose="020B0604020202020204" pitchFamily="34" charset="0"/>
              <a:buChar char="•"/>
            </a:pPr>
            <a:endParaRPr lang="en-US" sz="2000" dirty="0"/>
          </a:p>
          <a:p>
            <a:pPr marL="214313" indent="-214313">
              <a:buFont typeface="Arial" panose="020B0604020202020204" pitchFamily="34" charset="0"/>
              <a:buChar char="•"/>
            </a:pPr>
            <a:r>
              <a:rPr lang="en-US" sz="2000" dirty="0"/>
              <a:t>Behavioral and Language changes </a:t>
            </a:r>
          </a:p>
          <a:p>
            <a:pPr marL="214313" indent="-214313">
              <a:buFont typeface="Arial" panose="020B0604020202020204" pitchFamily="34" charset="0"/>
              <a:buChar char="•"/>
            </a:pPr>
            <a:r>
              <a:rPr lang="en-US" sz="2000" dirty="0"/>
              <a:t>Disinhibition, apathy, compulsive behavior</a:t>
            </a:r>
          </a:p>
          <a:p>
            <a:pPr marL="214313" indent="-214313">
              <a:buFont typeface="Arial" panose="020B0604020202020204" pitchFamily="34" charset="0"/>
              <a:buChar char="•"/>
            </a:pPr>
            <a:r>
              <a:rPr lang="en-US" sz="2000" dirty="0"/>
              <a:t>Loss of word memory </a:t>
            </a:r>
          </a:p>
          <a:p>
            <a:pPr marL="214313" indent="-214313">
              <a:buFont typeface="Arial" panose="020B0604020202020204" pitchFamily="34" charset="0"/>
              <a:buChar char="•"/>
            </a:pPr>
            <a:r>
              <a:rPr lang="en-US" sz="2000" dirty="0"/>
              <a:t>Comprehension and grammar </a:t>
            </a:r>
          </a:p>
        </p:txBody>
      </p:sp>
      <p:sp>
        <p:nvSpPr>
          <p:cNvPr id="11" name="TextBox 10">
            <a:extLst>
              <a:ext uri="{FF2B5EF4-FFF2-40B4-BE49-F238E27FC236}">
                <a16:creationId xmlns:a16="http://schemas.microsoft.com/office/drawing/2014/main" id="{D26C3D77-DACC-4097-86BC-78A6E04E82D1}"/>
              </a:ext>
            </a:extLst>
          </p:cNvPr>
          <p:cNvSpPr txBox="1"/>
          <p:nvPr/>
        </p:nvSpPr>
        <p:spPr>
          <a:xfrm>
            <a:off x="651280" y="2796831"/>
            <a:ext cx="3515367" cy="3170099"/>
          </a:xfrm>
          <a:prstGeom prst="rect">
            <a:avLst/>
          </a:prstGeom>
          <a:noFill/>
        </p:spPr>
        <p:txBody>
          <a:bodyPr wrap="square" rtlCol="0">
            <a:spAutoFit/>
          </a:bodyPr>
          <a:lstStyle/>
          <a:p>
            <a:pPr algn="ctr"/>
            <a:r>
              <a:rPr lang="en-US" sz="2000" b="1" u="sng" dirty="0"/>
              <a:t>FACTS</a:t>
            </a:r>
          </a:p>
          <a:p>
            <a:pPr marL="214313" indent="-214313">
              <a:buFont typeface="Arial" panose="020B0604020202020204" pitchFamily="34" charset="0"/>
              <a:buChar char="•"/>
            </a:pPr>
            <a:endParaRPr lang="en-US" sz="2000" dirty="0"/>
          </a:p>
          <a:p>
            <a:pPr marL="214313" indent="-214313">
              <a:buFont typeface="Arial" panose="020B0604020202020204" pitchFamily="34" charset="0"/>
              <a:buChar char="•"/>
            </a:pPr>
            <a:r>
              <a:rPr lang="en-US" sz="2000" dirty="0"/>
              <a:t>10-15% of dementia cases </a:t>
            </a:r>
          </a:p>
          <a:p>
            <a:pPr marL="214313" indent="-214313">
              <a:buFont typeface="Arial" panose="020B0604020202020204" pitchFamily="34" charset="0"/>
              <a:buChar char="•"/>
            </a:pPr>
            <a:r>
              <a:rPr lang="en-US" sz="2000" dirty="0"/>
              <a:t>FT degenerations are inherited in about a third of all cases </a:t>
            </a:r>
          </a:p>
          <a:p>
            <a:pPr marL="214313" indent="-214313">
              <a:buFont typeface="Arial" panose="020B0604020202020204" pitchFamily="34" charset="0"/>
              <a:buChar char="•"/>
            </a:pPr>
            <a:r>
              <a:rPr lang="en-US" sz="2000" dirty="0"/>
              <a:t>Degenerations refers to a group of disorders caused by progressive nerve cell loss in the brain’s frontal lobes or its temporal lobes</a:t>
            </a:r>
          </a:p>
        </p:txBody>
      </p:sp>
      <p:sp>
        <p:nvSpPr>
          <p:cNvPr id="3" name="Rectangle 2">
            <a:extLst>
              <a:ext uri="{FF2B5EF4-FFF2-40B4-BE49-F238E27FC236}">
                <a16:creationId xmlns:a16="http://schemas.microsoft.com/office/drawing/2014/main" id="{5AFF45B3-EB90-4BA2-8AB3-24D421E34301}"/>
              </a:ext>
            </a:extLst>
          </p:cNvPr>
          <p:cNvSpPr/>
          <p:nvPr/>
        </p:nvSpPr>
        <p:spPr>
          <a:xfrm>
            <a:off x="4166647" y="2803348"/>
            <a:ext cx="4354398" cy="1315745"/>
          </a:xfrm>
          <a:prstGeom prst="rect">
            <a:avLst/>
          </a:prstGeom>
          <a:noFill/>
          <a:ln>
            <a:noFill/>
          </a:ln>
        </p:spPr>
        <p:txBody>
          <a:bodyPr wrap="none" lIns="68580" tIns="34290" rIns="68580" bIns="34290">
            <a:spAutoFit/>
          </a:bodyPr>
          <a:lstStyle/>
          <a:p>
            <a:pPr algn="ctr"/>
            <a:r>
              <a:rPr lang="en-US" sz="4050" b="1" dirty="0">
                <a:ln w="9525">
                  <a:solidFill>
                    <a:srgbClr val="CC99FF"/>
                  </a:solidFill>
                  <a:prstDash val="solid"/>
                </a:ln>
                <a:effectLst>
                  <a:outerShdw blurRad="12700" dist="38100" dir="2700000" algn="tl" rotWithShape="0">
                    <a:schemeClr val="bg1">
                      <a:lumMod val="50000"/>
                    </a:schemeClr>
                  </a:outerShdw>
                </a:effectLst>
              </a:rPr>
              <a:t>FRONTOTEMPORAL</a:t>
            </a:r>
          </a:p>
          <a:p>
            <a:pPr algn="ctr"/>
            <a:r>
              <a:rPr lang="en-US" sz="4050" b="1" dirty="0">
                <a:ln w="9525">
                  <a:solidFill>
                    <a:srgbClr val="CC99FF"/>
                  </a:solidFill>
                  <a:prstDash val="solid"/>
                </a:ln>
                <a:effectLst>
                  <a:outerShdw blurRad="12700" dist="38100" dir="2700000" algn="tl" rotWithShape="0">
                    <a:schemeClr val="bg1">
                      <a:lumMod val="50000"/>
                    </a:schemeClr>
                  </a:outerShdw>
                </a:effectLst>
              </a:rPr>
              <a:t>DEMENTIA </a:t>
            </a:r>
          </a:p>
        </p:txBody>
      </p:sp>
    </p:spTree>
    <p:extLst>
      <p:ext uri="{BB962C8B-B14F-4D97-AF65-F5344CB8AC3E}">
        <p14:creationId xmlns:p14="http://schemas.microsoft.com/office/powerpoint/2010/main" val="1628022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38" name="Oval 37">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9" name="Oval 38">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41" name="Rectangle 4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55B7039-6572-B719-59E3-CB927775AAE1}"/>
              </a:ext>
            </a:extLst>
          </p:cNvPr>
          <p:cNvSpPr>
            <a:spLocks noGrp="1"/>
          </p:cNvSpPr>
          <p:nvPr>
            <p:ph type="title"/>
          </p:nvPr>
        </p:nvSpPr>
        <p:spPr>
          <a:xfrm>
            <a:off x="4917075" y="1360493"/>
            <a:ext cx="3729383" cy="3106732"/>
          </a:xfrm>
        </p:spPr>
        <p:txBody>
          <a:bodyPr vert="horz" lIns="91440" tIns="45720" rIns="91440" bIns="45720" rtlCol="0" anchor="b">
            <a:normAutofit/>
          </a:bodyPr>
          <a:lstStyle/>
          <a:p>
            <a:r>
              <a:rPr lang="en-US" sz="6300">
                <a:solidFill>
                  <a:schemeClr val="tx1"/>
                </a:solidFill>
              </a:rPr>
              <a:t>THANK YOU!</a:t>
            </a:r>
            <a:endParaRPr lang="en-US" sz="6300" b="0" i="0">
              <a:solidFill>
                <a:schemeClr val="tx1"/>
              </a:solidFill>
            </a:endParaRPr>
          </a:p>
        </p:txBody>
      </p:sp>
      <p:sp>
        <p:nvSpPr>
          <p:cNvPr id="43" name="Freeform: Shape 42">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4571771"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D9E9BABC-D39B-DDE1-71C9-57122A03CF0B}"/>
              </a:ext>
            </a:extLst>
          </p:cNvPr>
          <p:cNvPicPr>
            <a:picLocks noChangeAspect="1"/>
          </p:cNvPicPr>
          <p:nvPr/>
        </p:nvPicPr>
        <p:blipFill>
          <a:blip r:embed="rId7"/>
          <a:stretch>
            <a:fillRect/>
          </a:stretch>
        </p:blipFill>
        <p:spPr>
          <a:xfrm>
            <a:off x="497541" y="2587062"/>
            <a:ext cx="2979166" cy="1683876"/>
          </a:xfrm>
          <a:prstGeom prst="rect">
            <a:avLst/>
          </a:prstGeom>
        </p:spPr>
      </p:pic>
    </p:spTree>
    <p:extLst>
      <p:ext uri="{BB962C8B-B14F-4D97-AF65-F5344CB8AC3E}">
        <p14:creationId xmlns:p14="http://schemas.microsoft.com/office/powerpoint/2010/main" val="245194601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5" name="Oval 14">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2" name="Rectangle 11">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9144000" cy="2295831"/>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D9411D-4E3F-45EB-A704-A6A98228554E}"/>
              </a:ext>
            </a:extLst>
          </p:cNvPr>
          <p:cNvSpPr>
            <a:spLocks noGrp="1"/>
          </p:cNvSpPr>
          <p:nvPr>
            <p:ph type="title"/>
          </p:nvPr>
        </p:nvSpPr>
        <p:spPr>
          <a:xfrm>
            <a:off x="802386" y="4846002"/>
            <a:ext cx="7543800" cy="1522993"/>
          </a:xfrm>
        </p:spPr>
        <p:txBody>
          <a:bodyPr vert="horz" lIns="91440" tIns="45720" rIns="91440" bIns="45720" rtlCol="0" anchor="ctr">
            <a:normAutofit/>
          </a:bodyPr>
          <a:lstStyle/>
          <a:p>
            <a:r>
              <a:rPr lang="en-US" sz="5200"/>
              <a:t>Memory loss and Aging </a:t>
            </a:r>
          </a:p>
        </p:txBody>
      </p:sp>
      <p:grpSp>
        <p:nvGrpSpPr>
          <p:cNvPr id="22" name="Group 21">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3" name="Oval 22">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4" name="Oval 23">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5" name="TextBox 4">
            <a:extLst>
              <a:ext uri="{FF2B5EF4-FFF2-40B4-BE49-F238E27FC236}">
                <a16:creationId xmlns:a16="http://schemas.microsoft.com/office/drawing/2014/main" id="{1A93BE3D-BCA4-4669-A371-CD4ED80BBD59}"/>
              </a:ext>
            </a:extLst>
          </p:cNvPr>
          <p:cNvSpPr txBox="1"/>
          <p:nvPr/>
        </p:nvSpPr>
        <p:spPr>
          <a:xfrm>
            <a:off x="5656981" y="1606166"/>
            <a:ext cx="3253710" cy="2503249"/>
          </a:xfrm>
          <a:prstGeom prst="rect">
            <a:avLst/>
          </a:prstGeom>
          <a:noFill/>
        </p:spPr>
        <p:txBody>
          <a:bodyPr wrap="square" rtlCol="0">
            <a:spAutoFit/>
          </a:bodyPr>
          <a:lstStyle/>
          <a:p>
            <a:pPr marL="154408" indent="-154408" defTabSz="329403">
              <a:spcAft>
                <a:spcPts val="547"/>
              </a:spcAft>
              <a:buFont typeface="Arial" panose="020B0604020202020204" pitchFamily="34" charset="0"/>
              <a:buChar char="•"/>
            </a:pPr>
            <a:r>
              <a:rPr lang="en-US" sz="1400" kern="1200" dirty="0">
                <a:solidFill>
                  <a:schemeClr val="tx1"/>
                </a:solidFill>
              </a:rPr>
              <a:t>Occasional trouble  recalling people or places</a:t>
            </a:r>
          </a:p>
          <a:p>
            <a:pPr marL="154408" indent="-154408" defTabSz="329403">
              <a:spcAft>
                <a:spcPts val="547"/>
              </a:spcAft>
              <a:buFont typeface="Arial" panose="020B0604020202020204" pitchFamily="34" charset="0"/>
              <a:buChar char="•"/>
            </a:pPr>
            <a:r>
              <a:rPr lang="en-US" sz="1400" kern="1200" dirty="0">
                <a:solidFill>
                  <a:schemeClr val="tx1"/>
                </a:solidFill>
              </a:rPr>
              <a:t>Forgetting appointments or events occasionally </a:t>
            </a:r>
          </a:p>
          <a:p>
            <a:pPr marL="154408" indent="-154408" defTabSz="329403">
              <a:spcAft>
                <a:spcPts val="547"/>
              </a:spcAft>
              <a:buFont typeface="Arial" panose="020B0604020202020204" pitchFamily="34" charset="0"/>
              <a:buChar char="•"/>
            </a:pPr>
            <a:r>
              <a:rPr lang="en-US" sz="1400" kern="1200" dirty="0">
                <a:solidFill>
                  <a:schemeClr val="tx1"/>
                </a:solidFill>
              </a:rPr>
              <a:t>Taking longer to process information </a:t>
            </a:r>
          </a:p>
          <a:p>
            <a:pPr marL="154408" indent="-154408" defTabSz="329403">
              <a:spcAft>
                <a:spcPts val="547"/>
              </a:spcAft>
              <a:buFont typeface="Arial" panose="020B0604020202020204" pitchFamily="34" charset="0"/>
              <a:buChar char="•"/>
            </a:pPr>
            <a:r>
              <a:rPr lang="en-US" sz="1400" kern="1200" dirty="0">
                <a:solidFill>
                  <a:schemeClr val="tx1"/>
                </a:solidFill>
              </a:rPr>
              <a:t>Sometimes loosing track of a conversation</a:t>
            </a:r>
          </a:p>
          <a:p>
            <a:pPr marL="154408" indent="-154408" defTabSz="329403">
              <a:spcAft>
                <a:spcPts val="547"/>
              </a:spcAft>
              <a:buFont typeface="Arial" panose="020B0604020202020204" pitchFamily="34" charset="0"/>
              <a:buChar char="•"/>
            </a:pPr>
            <a:r>
              <a:rPr lang="en-US" sz="1400" kern="1200" dirty="0">
                <a:solidFill>
                  <a:schemeClr val="tx1"/>
                </a:solidFill>
              </a:rPr>
              <a:t>Occasionally forgetting where an item is</a:t>
            </a:r>
            <a:endParaRPr lang="en-US" sz="1400" dirty="0"/>
          </a:p>
        </p:txBody>
      </p:sp>
      <p:sp>
        <p:nvSpPr>
          <p:cNvPr id="6" name="Rectangle 5">
            <a:extLst>
              <a:ext uri="{FF2B5EF4-FFF2-40B4-BE49-F238E27FC236}">
                <a16:creationId xmlns:a16="http://schemas.microsoft.com/office/drawing/2014/main" id="{D31EAC2F-3D84-409A-B38B-F56D3B912A68}"/>
              </a:ext>
            </a:extLst>
          </p:cNvPr>
          <p:cNvSpPr/>
          <p:nvPr/>
        </p:nvSpPr>
        <p:spPr>
          <a:xfrm>
            <a:off x="5744595" y="942569"/>
            <a:ext cx="2978148" cy="566473"/>
          </a:xfrm>
          <a:prstGeom prst="rect">
            <a:avLst/>
          </a:prstGeom>
          <a:noFill/>
          <a:effectLst>
            <a:softEdge rad="12700"/>
          </a:effectLst>
        </p:spPr>
        <p:style>
          <a:lnRef idx="2">
            <a:schemeClr val="accent3"/>
          </a:lnRef>
          <a:fillRef idx="1">
            <a:schemeClr val="lt1"/>
          </a:fillRef>
          <a:effectRef idx="0">
            <a:schemeClr val="accent3"/>
          </a:effectRef>
          <a:fontRef idx="minor">
            <a:schemeClr val="dk1"/>
          </a:fontRef>
        </p:style>
        <p:txBody>
          <a:bodyPr wrap="square" lIns="68580" tIns="34290" rIns="68580" bIns="34290">
            <a:spAutoFit/>
          </a:bodyPr>
          <a:lstStyle/>
          <a:p>
            <a:pPr algn="ctr" defTabSz="329403">
              <a:spcAft>
                <a:spcPts val="547"/>
              </a:spcAft>
            </a:pPr>
            <a:r>
              <a:rPr lang="en-US" sz="3242" b="1" kern="1200" dirty="0">
                <a:ln w="0">
                  <a:solidFill>
                    <a:schemeClr val="tx1"/>
                  </a:solidFill>
                </a:ln>
                <a:solidFill>
                  <a:srgbClr val="0057A5"/>
                </a:solidFill>
                <a:effectLst>
                  <a:outerShdw blurRad="50800" dist="38100" dir="2700000" algn="tl" rotWithShape="0">
                    <a:prstClr val="black">
                      <a:alpha val="40000"/>
                    </a:prstClr>
                  </a:outerShdw>
                </a:effectLst>
                <a:latin typeface="Monotype Corsiva" panose="03010101010201010101" pitchFamily="66" charset="0"/>
                <a:ea typeface="+mn-ea"/>
                <a:cs typeface="+mn-cs"/>
              </a:rPr>
              <a:t>Is this Normal</a:t>
            </a:r>
            <a:r>
              <a:rPr lang="en-US" sz="2918" b="1" kern="1200" dirty="0">
                <a:ln w="0"/>
                <a:solidFill>
                  <a:srgbClr val="006500"/>
                </a:solidFill>
                <a:effectLst>
                  <a:outerShdw blurRad="50800" dist="38100" dir="2700000" algn="tl" rotWithShape="0">
                    <a:prstClr val="black">
                      <a:alpha val="40000"/>
                    </a:prstClr>
                  </a:outerShdw>
                </a:effectLst>
                <a:latin typeface="+mn-lt"/>
                <a:ea typeface="+mn-ea"/>
                <a:cs typeface="+mn-cs"/>
              </a:rPr>
              <a:t> ?</a:t>
            </a:r>
            <a:endParaRPr lang="en-US" sz="4050" b="1" dirty="0">
              <a:ln w="0"/>
              <a:solidFill>
                <a:srgbClr val="00B050"/>
              </a:solidFill>
              <a:effectLst>
                <a:outerShdw blurRad="50800" dist="38100" dir="2700000" algn="tl" rotWithShape="0">
                  <a:prstClr val="black">
                    <a:alpha val="40000"/>
                  </a:prstClr>
                </a:outerShdw>
              </a:effectLst>
            </a:endParaRPr>
          </a:p>
        </p:txBody>
      </p:sp>
      <p:sp>
        <p:nvSpPr>
          <p:cNvPr id="7" name="Rectangle 6">
            <a:extLst>
              <a:ext uri="{FF2B5EF4-FFF2-40B4-BE49-F238E27FC236}">
                <a16:creationId xmlns:a16="http://schemas.microsoft.com/office/drawing/2014/main" id="{0A4FB0FB-76ED-4F92-9705-8A51E3ED2F6F}"/>
              </a:ext>
            </a:extLst>
          </p:cNvPr>
          <p:cNvSpPr/>
          <p:nvPr/>
        </p:nvSpPr>
        <p:spPr>
          <a:xfrm>
            <a:off x="774269" y="927978"/>
            <a:ext cx="2713683" cy="516261"/>
          </a:xfrm>
          <a:prstGeom prst="rect">
            <a:avLst/>
          </a:prstGeom>
          <a:noFill/>
          <a:ln cmpd="thinThick">
            <a:noFill/>
          </a:ln>
        </p:spPr>
        <p:txBody>
          <a:bodyPr wrap="square" lIns="68580" tIns="34290" rIns="68580" bIns="34290">
            <a:spAutoFit/>
          </a:bodyPr>
          <a:lstStyle/>
          <a:p>
            <a:pPr algn="ctr" defTabSz="329403">
              <a:spcAft>
                <a:spcPts val="547"/>
              </a:spcAft>
            </a:pPr>
            <a:r>
              <a:rPr lang="en-US" sz="2918" b="1" kern="1200">
                <a:ln w="13462">
                  <a:solidFill>
                    <a:schemeClr val="tx1"/>
                  </a:solidFill>
                  <a:prstDash val="solid"/>
                </a:ln>
                <a:solidFill>
                  <a:srgbClr val="B50000"/>
                </a:solidFill>
                <a:effectLst>
                  <a:outerShdw dist="38100" dir="2700000" algn="bl" rotWithShape="0">
                    <a:schemeClr val="accent5"/>
                  </a:outerShdw>
                </a:effectLst>
                <a:latin typeface="Monotype Corsiva" panose="03010101010201010101" pitchFamily="66" charset="0"/>
                <a:ea typeface="+mn-ea"/>
                <a:cs typeface="+mn-cs"/>
              </a:rPr>
              <a:t>Is this Normal?</a:t>
            </a:r>
            <a:endParaRPr lang="en-US" sz="405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TextBox 8">
            <a:extLst>
              <a:ext uri="{FF2B5EF4-FFF2-40B4-BE49-F238E27FC236}">
                <a16:creationId xmlns:a16="http://schemas.microsoft.com/office/drawing/2014/main" id="{3E3FC096-8673-43DE-8361-1D1A4E667AA5}"/>
              </a:ext>
            </a:extLst>
          </p:cNvPr>
          <p:cNvSpPr txBox="1"/>
          <p:nvPr/>
        </p:nvSpPr>
        <p:spPr>
          <a:xfrm>
            <a:off x="510413" y="1454070"/>
            <a:ext cx="3434579" cy="2628925"/>
          </a:xfrm>
          <a:prstGeom prst="rect">
            <a:avLst/>
          </a:prstGeom>
          <a:noFill/>
        </p:spPr>
        <p:txBody>
          <a:bodyPr wrap="square" rtlCol="0">
            <a:spAutoFit/>
          </a:bodyPr>
          <a:lstStyle/>
          <a:p>
            <a:pPr marL="154408" indent="-154408" defTabSz="329403">
              <a:spcAft>
                <a:spcPts val="547"/>
              </a:spcAft>
              <a:buFont typeface="Arial" panose="020B0604020202020204" pitchFamily="34" charset="0"/>
              <a:buChar char="•"/>
            </a:pPr>
            <a:r>
              <a:rPr lang="en-US" sz="1600" kern="1200" dirty="0">
                <a:solidFill>
                  <a:schemeClr val="tx1"/>
                </a:solidFill>
              </a:rPr>
              <a:t>Not remembering the names of close friends and relatives</a:t>
            </a:r>
          </a:p>
          <a:p>
            <a:pPr marL="154408" indent="-154408" defTabSz="329403">
              <a:spcAft>
                <a:spcPts val="547"/>
              </a:spcAft>
              <a:buFont typeface="Arial" panose="020B0604020202020204" pitchFamily="34" charset="0"/>
              <a:buChar char="•"/>
            </a:pPr>
            <a:r>
              <a:rPr lang="en-US" sz="1600" kern="1200" dirty="0">
                <a:solidFill>
                  <a:schemeClr val="tx1"/>
                </a:solidFill>
              </a:rPr>
              <a:t>Trouble verbalizing thoughts </a:t>
            </a:r>
          </a:p>
          <a:p>
            <a:pPr marL="154408" indent="-154408" defTabSz="329403">
              <a:spcAft>
                <a:spcPts val="547"/>
              </a:spcAft>
              <a:buFont typeface="Arial" panose="020B0604020202020204" pitchFamily="34" charset="0"/>
              <a:buChar char="•"/>
            </a:pPr>
            <a:r>
              <a:rPr lang="en-US" sz="1600" kern="1200" dirty="0">
                <a:solidFill>
                  <a:schemeClr val="tx1"/>
                </a:solidFill>
              </a:rPr>
              <a:t>Frequent confusion and inability to focus </a:t>
            </a:r>
          </a:p>
          <a:p>
            <a:pPr marL="154408" indent="-154408" defTabSz="329403">
              <a:spcAft>
                <a:spcPts val="547"/>
              </a:spcAft>
              <a:buFont typeface="Arial" panose="020B0604020202020204" pitchFamily="34" charset="0"/>
              <a:buChar char="•"/>
            </a:pPr>
            <a:r>
              <a:rPr lang="en-US" sz="1600" kern="1200" dirty="0">
                <a:solidFill>
                  <a:schemeClr val="tx1"/>
                </a:solidFill>
              </a:rPr>
              <a:t>Becoming lost in familiar places</a:t>
            </a:r>
          </a:p>
          <a:p>
            <a:pPr marL="154408" indent="-154408" defTabSz="329403">
              <a:spcAft>
                <a:spcPts val="547"/>
              </a:spcAft>
              <a:buFont typeface="Arial" panose="020B0604020202020204" pitchFamily="34" charset="0"/>
              <a:buChar char="•"/>
            </a:pPr>
            <a:r>
              <a:rPr lang="en-US" sz="1600" kern="1200" dirty="0">
                <a:solidFill>
                  <a:schemeClr val="tx1"/>
                </a:solidFill>
              </a:rPr>
              <a:t>Frequent mood changes </a:t>
            </a:r>
          </a:p>
          <a:p>
            <a:pPr marL="154408" indent="-154408" defTabSz="329403">
              <a:spcAft>
                <a:spcPts val="547"/>
              </a:spcAft>
              <a:buFont typeface="Arial" panose="020B0604020202020204" pitchFamily="34" charset="0"/>
              <a:buChar char="•"/>
            </a:pPr>
            <a:r>
              <a:rPr lang="en-US" sz="1600" kern="1200" dirty="0">
                <a:solidFill>
                  <a:schemeClr val="tx1"/>
                </a:solidFill>
              </a:rPr>
              <a:t>Regularly repeating statements or questions </a:t>
            </a:r>
            <a:endParaRPr lang="en-US" sz="1600" dirty="0"/>
          </a:p>
        </p:txBody>
      </p:sp>
      <p:pic>
        <p:nvPicPr>
          <p:cNvPr id="3" name="Picture 2">
            <a:extLst>
              <a:ext uri="{FF2B5EF4-FFF2-40B4-BE49-F238E27FC236}">
                <a16:creationId xmlns:a16="http://schemas.microsoft.com/office/drawing/2014/main" id="{DBB6BD85-33B0-8D5A-49C2-0217AA9EFEAE}"/>
              </a:ext>
            </a:extLst>
          </p:cNvPr>
          <p:cNvPicPr>
            <a:picLocks noChangeAspect="1"/>
          </p:cNvPicPr>
          <p:nvPr/>
        </p:nvPicPr>
        <p:blipFill>
          <a:blip r:embed="rId7"/>
          <a:stretch>
            <a:fillRect/>
          </a:stretch>
        </p:blipFill>
        <p:spPr>
          <a:xfrm>
            <a:off x="4263160" y="2327045"/>
            <a:ext cx="1282467" cy="1601490"/>
          </a:xfrm>
          <a:prstGeom prst="rect">
            <a:avLst/>
          </a:prstGeom>
        </p:spPr>
      </p:pic>
    </p:spTree>
    <p:extLst>
      <p:ext uri="{BB962C8B-B14F-4D97-AF65-F5344CB8AC3E}">
        <p14:creationId xmlns:p14="http://schemas.microsoft.com/office/powerpoint/2010/main" val="398806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80">
                                          <p:stCondLst>
                                            <p:cond delay="0"/>
                                          </p:stCondLst>
                                        </p:cTn>
                                        <p:tgtEl>
                                          <p:spTgt spid="5">
                                            <p:txEl>
                                              <p:pRg st="1" end="1"/>
                                            </p:txEl>
                                          </p:spTgt>
                                        </p:tgtEl>
                                      </p:cBhvr>
                                    </p:animEffect>
                                    <p:anim calcmode="lin" valueType="num">
                                      <p:cBhvr>
                                        <p:cTn id="2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1" end="1"/>
                                            </p:txEl>
                                          </p:spTgt>
                                        </p:tgtEl>
                                      </p:cBhvr>
                                      <p:to x="100000" y="60000"/>
                                    </p:animScale>
                                    <p:animScale>
                                      <p:cBhvr>
                                        <p:cTn id="30" dur="166" decel="50000">
                                          <p:stCondLst>
                                            <p:cond delay="676"/>
                                          </p:stCondLst>
                                        </p:cTn>
                                        <p:tgtEl>
                                          <p:spTgt spid="5">
                                            <p:txEl>
                                              <p:pRg st="1" end="1"/>
                                            </p:txEl>
                                          </p:spTgt>
                                        </p:tgtEl>
                                      </p:cBhvr>
                                      <p:to x="100000" y="100000"/>
                                    </p:animScale>
                                    <p:animScale>
                                      <p:cBhvr>
                                        <p:cTn id="31" dur="26">
                                          <p:stCondLst>
                                            <p:cond delay="1312"/>
                                          </p:stCondLst>
                                        </p:cTn>
                                        <p:tgtEl>
                                          <p:spTgt spid="5">
                                            <p:txEl>
                                              <p:pRg st="1" end="1"/>
                                            </p:txEl>
                                          </p:spTgt>
                                        </p:tgtEl>
                                      </p:cBhvr>
                                      <p:to x="100000" y="80000"/>
                                    </p:animScale>
                                    <p:animScale>
                                      <p:cBhvr>
                                        <p:cTn id="32" dur="166" decel="50000">
                                          <p:stCondLst>
                                            <p:cond delay="1338"/>
                                          </p:stCondLst>
                                        </p:cTn>
                                        <p:tgtEl>
                                          <p:spTgt spid="5">
                                            <p:txEl>
                                              <p:pRg st="1" end="1"/>
                                            </p:txEl>
                                          </p:spTgt>
                                        </p:tgtEl>
                                      </p:cBhvr>
                                      <p:to x="100000" y="100000"/>
                                    </p:animScale>
                                    <p:animScale>
                                      <p:cBhvr>
                                        <p:cTn id="33" dur="26">
                                          <p:stCondLst>
                                            <p:cond delay="1642"/>
                                          </p:stCondLst>
                                        </p:cTn>
                                        <p:tgtEl>
                                          <p:spTgt spid="5">
                                            <p:txEl>
                                              <p:pRg st="1" end="1"/>
                                            </p:txEl>
                                          </p:spTgt>
                                        </p:tgtEl>
                                      </p:cBhvr>
                                      <p:to x="100000" y="90000"/>
                                    </p:animScale>
                                    <p:animScale>
                                      <p:cBhvr>
                                        <p:cTn id="34" dur="166" decel="50000">
                                          <p:stCondLst>
                                            <p:cond delay="1668"/>
                                          </p:stCondLst>
                                        </p:cTn>
                                        <p:tgtEl>
                                          <p:spTgt spid="5">
                                            <p:txEl>
                                              <p:pRg st="1" end="1"/>
                                            </p:txEl>
                                          </p:spTgt>
                                        </p:tgtEl>
                                      </p:cBhvr>
                                      <p:to x="100000" y="100000"/>
                                    </p:animScale>
                                    <p:animScale>
                                      <p:cBhvr>
                                        <p:cTn id="35" dur="26">
                                          <p:stCondLst>
                                            <p:cond delay="1808"/>
                                          </p:stCondLst>
                                        </p:cTn>
                                        <p:tgtEl>
                                          <p:spTgt spid="5">
                                            <p:txEl>
                                              <p:pRg st="1" end="1"/>
                                            </p:txEl>
                                          </p:spTgt>
                                        </p:tgtEl>
                                      </p:cBhvr>
                                      <p:to x="100000" y="95000"/>
                                    </p:animScale>
                                    <p:animScale>
                                      <p:cBhvr>
                                        <p:cTn id="36" dur="166" decel="50000">
                                          <p:stCondLst>
                                            <p:cond delay="1834"/>
                                          </p:stCondLst>
                                        </p:cTn>
                                        <p:tgtEl>
                                          <p:spTgt spid="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down)">
                                      <p:cBhvr>
                                        <p:cTn id="39" dur="580">
                                          <p:stCondLst>
                                            <p:cond delay="0"/>
                                          </p:stCondLst>
                                        </p:cTn>
                                        <p:tgtEl>
                                          <p:spTgt spid="5">
                                            <p:txEl>
                                              <p:pRg st="2" end="2"/>
                                            </p:txEl>
                                          </p:spTgt>
                                        </p:tgtEl>
                                      </p:cBhvr>
                                    </p:animEffect>
                                    <p:anim calcmode="lin" valueType="num">
                                      <p:cBhvr>
                                        <p:cTn id="40"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2" end="2"/>
                                            </p:txEl>
                                          </p:spTgt>
                                        </p:tgtEl>
                                      </p:cBhvr>
                                      <p:to x="100000" y="60000"/>
                                    </p:animScale>
                                    <p:animScale>
                                      <p:cBhvr>
                                        <p:cTn id="46" dur="166" decel="50000">
                                          <p:stCondLst>
                                            <p:cond delay="676"/>
                                          </p:stCondLst>
                                        </p:cTn>
                                        <p:tgtEl>
                                          <p:spTgt spid="5">
                                            <p:txEl>
                                              <p:pRg st="2" end="2"/>
                                            </p:txEl>
                                          </p:spTgt>
                                        </p:tgtEl>
                                      </p:cBhvr>
                                      <p:to x="100000" y="100000"/>
                                    </p:animScale>
                                    <p:animScale>
                                      <p:cBhvr>
                                        <p:cTn id="47" dur="26">
                                          <p:stCondLst>
                                            <p:cond delay="1312"/>
                                          </p:stCondLst>
                                        </p:cTn>
                                        <p:tgtEl>
                                          <p:spTgt spid="5">
                                            <p:txEl>
                                              <p:pRg st="2" end="2"/>
                                            </p:txEl>
                                          </p:spTgt>
                                        </p:tgtEl>
                                      </p:cBhvr>
                                      <p:to x="100000" y="80000"/>
                                    </p:animScale>
                                    <p:animScale>
                                      <p:cBhvr>
                                        <p:cTn id="48" dur="166" decel="50000">
                                          <p:stCondLst>
                                            <p:cond delay="1338"/>
                                          </p:stCondLst>
                                        </p:cTn>
                                        <p:tgtEl>
                                          <p:spTgt spid="5">
                                            <p:txEl>
                                              <p:pRg st="2" end="2"/>
                                            </p:txEl>
                                          </p:spTgt>
                                        </p:tgtEl>
                                      </p:cBhvr>
                                      <p:to x="100000" y="100000"/>
                                    </p:animScale>
                                    <p:animScale>
                                      <p:cBhvr>
                                        <p:cTn id="49" dur="26">
                                          <p:stCondLst>
                                            <p:cond delay="1642"/>
                                          </p:stCondLst>
                                        </p:cTn>
                                        <p:tgtEl>
                                          <p:spTgt spid="5">
                                            <p:txEl>
                                              <p:pRg st="2" end="2"/>
                                            </p:txEl>
                                          </p:spTgt>
                                        </p:tgtEl>
                                      </p:cBhvr>
                                      <p:to x="100000" y="90000"/>
                                    </p:animScale>
                                    <p:animScale>
                                      <p:cBhvr>
                                        <p:cTn id="50" dur="166" decel="50000">
                                          <p:stCondLst>
                                            <p:cond delay="1668"/>
                                          </p:stCondLst>
                                        </p:cTn>
                                        <p:tgtEl>
                                          <p:spTgt spid="5">
                                            <p:txEl>
                                              <p:pRg st="2" end="2"/>
                                            </p:txEl>
                                          </p:spTgt>
                                        </p:tgtEl>
                                      </p:cBhvr>
                                      <p:to x="100000" y="100000"/>
                                    </p:animScale>
                                    <p:animScale>
                                      <p:cBhvr>
                                        <p:cTn id="51" dur="26">
                                          <p:stCondLst>
                                            <p:cond delay="1808"/>
                                          </p:stCondLst>
                                        </p:cTn>
                                        <p:tgtEl>
                                          <p:spTgt spid="5">
                                            <p:txEl>
                                              <p:pRg st="2" end="2"/>
                                            </p:txEl>
                                          </p:spTgt>
                                        </p:tgtEl>
                                      </p:cBhvr>
                                      <p:to x="100000" y="95000"/>
                                    </p:animScale>
                                    <p:animScale>
                                      <p:cBhvr>
                                        <p:cTn id="52" dur="166" decel="50000">
                                          <p:stCondLst>
                                            <p:cond delay="1834"/>
                                          </p:stCondLst>
                                        </p:cTn>
                                        <p:tgtEl>
                                          <p:spTgt spid="5">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wipe(down)">
                                      <p:cBhvr>
                                        <p:cTn id="55" dur="580">
                                          <p:stCondLst>
                                            <p:cond delay="0"/>
                                          </p:stCondLst>
                                        </p:cTn>
                                        <p:tgtEl>
                                          <p:spTgt spid="5">
                                            <p:txEl>
                                              <p:pRg st="3" end="3"/>
                                            </p:txEl>
                                          </p:spTgt>
                                        </p:tgtEl>
                                      </p:cBhvr>
                                    </p:animEffect>
                                    <p:anim calcmode="lin" valueType="num">
                                      <p:cBhvr>
                                        <p:cTn id="56"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xEl>
                                              <p:pRg st="3" end="3"/>
                                            </p:txEl>
                                          </p:spTgt>
                                        </p:tgtEl>
                                      </p:cBhvr>
                                      <p:to x="100000" y="60000"/>
                                    </p:animScale>
                                    <p:animScale>
                                      <p:cBhvr>
                                        <p:cTn id="62" dur="166" decel="50000">
                                          <p:stCondLst>
                                            <p:cond delay="676"/>
                                          </p:stCondLst>
                                        </p:cTn>
                                        <p:tgtEl>
                                          <p:spTgt spid="5">
                                            <p:txEl>
                                              <p:pRg st="3" end="3"/>
                                            </p:txEl>
                                          </p:spTgt>
                                        </p:tgtEl>
                                      </p:cBhvr>
                                      <p:to x="100000" y="100000"/>
                                    </p:animScale>
                                    <p:animScale>
                                      <p:cBhvr>
                                        <p:cTn id="63" dur="26">
                                          <p:stCondLst>
                                            <p:cond delay="1312"/>
                                          </p:stCondLst>
                                        </p:cTn>
                                        <p:tgtEl>
                                          <p:spTgt spid="5">
                                            <p:txEl>
                                              <p:pRg st="3" end="3"/>
                                            </p:txEl>
                                          </p:spTgt>
                                        </p:tgtEl>
                                      </p:cBhvr>
                                      <p:to x="100000" y="80000"/>
                                    </p:animScale>
                                    <p:animScale>
                                      <p:cBhvr>
                                        <p:cTn id="64" dur="166" decel="50000">
                                          <p:stCondLst>
                                            <p:cond delay="1338"/>
                                          </p:stCondLst>
                                        </p:cTn>
                                        <p:tgtEl>
                                          <p:spTgt spid="5">
                                            <p:txEl>
                                              <p:pRg st="3" end="3"/>
                                            </p:txEl>
                                          </p:spTgt>
                                        </p:tgtEl>
                                      </p:cBhvr>
                                      <p:to x="100000" y="100000"/>
                                    </p:animScale>
                                    <p:animScale>
                                      <p:cBhvr>
                                        <p:cTn id="65" dur="26">
                                          <p:stCondLst>
                                            <p:cond delay="1642"/>
                                          </p:stCondLst>
                                        </p:cTn>
                                        <p:tgtEl>
                                          <p:spTgt spid="5">
                                            <p:txEl>
                                              <p:pRg st="3" end="3"/>
                                            </p:txEl>
                                          </p:spTgt>
                                        </p:tgtEl>
                                      </p:cBhvr>
                                      <p:to x="100000" y="90000"/>
                                    </p:animScale>
                                    <p:animScale>
                                      <p:cBhvr>
                                        <p:cTn id="66" dur="166" decel="50000">
                                          <p:stCondLst>
                                            <p:cond delay="1668"/>
                                          </p:stCondLst>
                                        </p:cTn>
                                        <p:tgtEl>
                                          <p:spTgt spid="5">
                                            <p:txEl>
                                              <p:pRg st="3" end="3"/>
                                            </p:txEl>
                                          </p:spTgt>
                                        </p:tgtEl>
                                      </p:cBhvr>
                                      <p:to x="100000" y="100000"/>
                                    </p:animScale>
                                    <p:animScale>
                                      <p:cBhvr>
                                        <p:cTn id="67" dur="26">
                                          <p:stCondLst>
                                            <p:cond delay="1808"/>
                                          </p:stCondLst>
                                        </p:cTn>
                                        <p:tgtEl>
                                          <p:spTgt spid="5">
                                            <p:txEl>
                                              <p:pRg st="3" end="3"/>
                                            </p:txEl>
                                          </p:spTgt>
                                        </p:tgtEl>
                                      </p:cBhvr>
                                      <p:to x="100000" y="95000"/>
                                    </p:animScale>
                                    <p:animScale>
                                      <p:cBhvr>
                                        <p:cTn id="68" dur="166" decel="50000">
                                          <p:stCondLst>
                                            <p:cond delay="1834"/>
                                          </p:stCondLst>
                                        </p:cTn>
                                        <p:tgtEl>
                                          <p:spTgt spid="5">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Effect transition="in" filter="wipe(down)">
                                      <p:cBhvr>
                                        <p:cTn id="71" dur="580">
                                          <p:stCondLst>
                                            <p:cond delay="0"/>
                                          </p:stCondLst>
                                        </p:cTn>
                                        <p:tgtEl>
                                          <p:spTgt spid="5">
                                            <p:txEl>
                                              <p:pRg st="4" end="4"/>
                                            </p:txEl>
                                          </p:spTgt>
                                        </p:tgtEl>
                                      </p:cBhvr>
                                    </p:animEffect>
                                    <p:anim calcmode="lin" valueType="num">
                                      <p:cBhvr>
                                        <p:cTn id="72"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5">
                                            <p:txEl>
                                              <p:pRg st="4" end="4"/>
                                            </p:txEl>
                                          </p:spTgt>
                                        </p:tgtEl>
                                      </p:cBhvr>
                                      <p:to x="100000" y="60000"/>
                                    </p:animScale>
                                    <p:animScale>
                                      <p:cBhvr>
                                        <p:cTn id="78" dur="166" decel="50000">
                                          <p:stCondLst>
                                            <p:cond delay="676"/>
                                          </p:stCondLst>
                                        </p:cTn>
                                        <p:tgtEl>
                                          <p:spTgt spid="5">
                                            <p:txEl>
                                              <p:pRg st="4" end="4"/>
                                            </p:txEl>
                                          </p:spTgt>
                                        </p:tgtEl>
                                      </p:cBhvr>
                                      <p:to x="100000" y="100000"/>
                                    </p:animScale>
                                    <p:animScale>
                                      <p:cBhvr>
                                        <p:cTn id="79" dur="26">
                                          <p:stCondLst>
                                            <p:cond delay="1312"/>
                                          </p:stCondLst>
                                        </p:cTn>
                                        <p:tgtEl>
                                          <p:spTgt spid="5">
                                            <p:txEl>
                                              <p:pRg st="4" end="4"/>
                                            </p:txEl>
                                          </p:spTgt>
                                        </p:tgtEl>
                                      </p:cBhvr>
                                      <p:to x="100000" y="80000"/>
                                    </p:animScale>
                                    <p:animScale>
                                      <p:cBhvr>
                                        <p:cTn id="80" dur="166" decel="50000">
                                          <p:stCondLst>
                                            <p:cond delay="1338"/>
                                          </p:stCondLst>
                                        </p:cTn>
                                        <p:tgtEl>
                                          <p:spTgt spid="5">
                                            <p:txEl>
                                              <p:pRg st="4" end="4"/>
                                            </p:txEl>
                                          </p:spTgt>
                                        </p:tgtEl>
                                      </p:cBhvr>
                                      <p:to x="100000" y="100000"/>
                                    </p:animScale>
                                    <p:animScale>
                                      <p:cBhvr>
                                        <p:cTn id="81" dur="26">
                                          <p:stCondLst>
                                            <p:cond delay="1642"/>
                                          </p:stCondLst>
                                        </p:cTn>
                                        <p:tgtEl>
                                          <p:spTgt spid="5">
                                            <p:txEl>
                                              <p:pRg st="4" end="4"/>
                                            </p:txEl>
                                          </p:spTgt>
                                        </p:tgtEl>
                                      </p:cBhvr>
                                      <p:to x="100000" y="90000"/>
                                    </p:animScale>
                                    <p:animScale>
                                      <p:cBhvr>
                                        <p:cTn id="82" dur="166" decel="50000">
                                          <p:stCondLst>
                                            <p:cond delay="1668"/>
                                          </p:stCondLst>
                                        </p:cTn>
                                        <p:tgtEl>
                                          <p:spTgt spid="5">
                                            <p:txEl>
                                              <p:pRg st="4" end="4"/>
                                            </p:txEl>
                                          </p:spTgt>
                                        </p:tgtEl>
                                      </p:cBhvr>
                                      <p:to x="100000" y="100000"/>
                                    </p:animScale>
                                    <p:animScale>
                                      <p:cBhvr>
                                        <p:cTn id="83" dur="26">
                                          <p:stCondLst>
                                            <p:cond delay="1808"/>
                                          </p:stCondLst>
                                        </p:cTn>
                                        <p:tgtEl>
                                          <p:spTgt spid="5">
                                            <p:txEl>
                                              <p:pRg st="4" end="4"/>
                                            </p:txEl>
                                          </p:spTgt>
                                        </p:tgtEl>
                                      </p:cBhvr>
                                      <p:to x="100000" y="95000"/>
                                    </p:animScale>
                                    <p:animScale>
                                      <p:cBhvr>
                                        <p:cTn id="84" dur="166" decel="50000">
                                          <p:stCondLst>
                                            <p:cond delay="1834"/>
                                          </p:stCondLst>
                                        </p:cTn>
                                        <p:tgtEl>
                                          <p:spTgt spid="5">
                                            <p:txEl>
                                              <p:pRg st="4" end="4"/>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down)">
                                      <p:cBhvr>
                                        <p:cTn id="89" dur="580">
                                          <p:stCondLst>
                                            <p:cond delay="0"/>
                                          </p:stCondLst>
                                        </p:cTn>
                                        <p:tgtEl>
                                          <p:spTgt spid="9"/>
                                        </p:tgtEl>
                                      </p:cBhvr>
                                    </p:animEffect>
                                    <p:anim calcmode="lin" valueType="num">
                                      <p:cBhvr>
                                        <p:cTn id="9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5" dur="26">
                                          <p:stCondLst>
                                            <p:cond delay="650"/>
                                          </p:stCondLst>
                                        </p:cTn>
                                        <p:tgtEl>
                                          <p:spTgt spid="9"/>
                                        </p:tgtEl>
                                      </p:cBhvr>
                                      <p:to x="100000" y="60000"/>
                                    </p:animScale>
                                    <p:animScale>
                                      <p:cBhvr>
                                        <p:cTn id="96" dur="166" decel="50000">
                                          <p:stCondLst>
                                            <p:cond delay="676"/>
                                          </p:stCondLst>
                                        </p:cTn>
                                        <p:tgtEl>
                                          <p:spTgt spid="9"/>
                                        </p:tgtEl>
                                      </p:cBhvr>
                                      <p:to x="100000" y="100000"/>
                                    </p:animScale>
                                    <p:animScale>
                                      <p:cBhvr>
                                        <p:cTn id="97" dur="26">
                                          <p:stCondLst>
                                            <p:cond delay="1312"/>
                                          </p:stCondLst>
                                        </p:cTn>
                                        <p:tgtEl>
                                          <p:spTgt spid="9"/>
                                        </p:tgtEl>
                                      </p:cBhvr>
                                      <p:to x="100000" y="80000"/>
                                    </p:animScale>
                                    <p:animScale>
                                      <p:cBhvr>
                                        <p:cTn id="98" dur="166" decel="50000">
                                          <p:stCondLst>
                                            <p:cond delay="1338"/>
                                          </p:stCondLst>
                                        </p:cTn>
                                        <p:tgtEl>
                                          <p:spTgt spid="9"/>
                                        </p:tgtEl>
                                      </p:cBhvr>
                                      <p:to x="100000" y="100000"/>
                                    </p:animScale>
                                    <p:animScale>
                                      <p:cBhvr>
                                        <p:cTn id="99" dur="26">
                                          <p:stCondLst>
                                            <p:cond delay="1642"/>
                                          </p:stCondLst>
                                        </p:cTn>
                                        <p:tgtEl>
                                          <p:spTgt spid="9"/>
                                        </p:tgtEl>
                                      </p:cBhvr>
                                      <p:to x="100000" y="90000"/>
                                    </p:animScale>
                                    <p:animScale>
                                      <p:cBhvr>
                                        <p:cTn id="100" dur="166" decel="50000">
                                          <p:stCondLst>
                                            <p:cond delay="1668"/>
                                          </p:stCondLst>
                                        </p:cTn>
                                        <p:tgtEl>
                                          <p:spTgt spid="9"/>
                                        </p:tgtEl>
                                      </p:cBhvr>
                                      <p:to x="100000" y="100000"/>
                                    </p:animScale>
                                    <p:animScale>
                                      <p:cBhvr>
                                        <p:cTn id="101" dur="26">
                                          <p:stCondLst>
                                            <p:cond delay="1808"/>
                                          </p:stCondLst>
                                        </p:cTn>
                                        <p:tgtEl>
                                          <p:spTgt spid="9"/>
                                        </p:tgtEl>
                                      </p:cBhvr>
                                      <p:to x="100000" y="95000"/>
                                    </p:animScale>
                                    <p:animScale>
                                      <p:cBhvr>
                                        <p:cTn id="10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15" name="Oval 14">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8" name="Rectangle 17">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4102" y="1110053"/>
            <a:ext cx="2539778"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75D5BB-9AEB-40FB-BF81-9BB911A515F7}"/>
              </a:ext>
            </a:extLst>
          </p:cNvPr>
          <p:cNvSpPr>
            <a:spLocks noGrp="1"/>
          </p:cNvSpPr>
          <p:nvPr>
            <p:ph type="title"/>
          </p:nvPr>
        </p:nvSpPr>
        <p:spPr>
          <a:xfrm>
            <a:off x="6150076" y="1432223"/>
            <a:ext cx="2113813" cy="3357976"/>
          </a:xfrm>
        </p:spPr>
        <p:txBody>
          <a:bodyPr vert="horz" lIns="91440" tIns="45720" rIns="91440" bIns="45720" rtlCol="0" anchor="ctr">
            <a:normAutofit/>
          </a:bodyPr>
          <a:lstStyle/>
          <a:p>
            <a:pPr>
              <a:lnSpc>
                <a:spcPct val="80000"/>
              </a:lnSpc>
            </a:pPr>
            <a:r>
              <a:rPr lang="en-US" sz="4000" b="0" i="0">
                <a:blipFill dpi="0" rotWithShape="1">
                  <a:blip r:embed="rId5"/>
                  <a:srcRect/>
                  <a:tile tx="6350" ty="-127000" sx="65000" sy="64000" flip="none" algn="tl"/>
                </a:blipFill>
              </a:rPr>
              <a:t>What is Dementia?</a:t>
            </a:r>
          </a:p>
        </p:txBody>
      </p:sp>
      <p:sp>
        <p:nvSpPr>
          <p:cNvPr id="24" name="Rectangle 23">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7" name="Oval 6">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 name="Picture 2">
            <a:extLst>
              <a:ext uri="{FF2B5EF4-FFF2-40B4-BE49-F238E27FC236}">
                <a16:creationId xmlns:a16="http://schemas.microsoft.com/office/drawing/2014/main" id="{461D5D9E-7A62-8AAC-6CB1-95DD7191F06E}"/>
              </a:ext>
            </a:extLst>
          </p:cNvPr>
          <p:cNvPicPr>
            <a:picLocks noChangeAspect="1"/>
          </p:cNvPicPr>
          <p:nvPr/>
        </p:nvPicPr>
        <p:blipFill>
          <a:blip r:embed="rId7"/>
          <a:stretch>
            <a:fillRect/>
          </a:stretch>
        </p:blipFill>
        <p:spPr>
          <a:xfrm>
            <a:off x="338550" y="1008800"/>
            <a:ext cx="5372788" cy="4580301"/>
          </a:xfrm>
          <a:prstGeom prst="rect">
            <a:avLst/>
          </a:prstGeom>
        </p:spPr>
      </p:pic>
    </p:spTree>
    <p:extLst>
      <p:ext uri="{BB962C8B-B14F-4D97-AF65-F5344CB8AC3E}">
        <p14:creationId xmlns:p14="http://schemas.microsoft.com/office/powerpoint/2010/main" val="205517991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4D07D2-6377-464D-9025-0A90D4FA6592}"/>
              </a:ext>
            </a:extLst>
          </p:cNvPr>
          <p:cNvSpPr>
            <a:spLocks noGrp="1"/>
          </p:cNvSpPr>
          <p:nvPr>
            <p:ph type="title"/>
          </p:nvPr>
        </p:nvSpPr>
        <p:spPr/>
        <p:txBody>
          <a:bodyPr/>
          <a:lstStyle/>
          <a:p>
            <a:r>
              <a:rPr lang="en-US" dirty="0"/>
              <a:t>Alzheimer's disease</a:t>
            </a:r>
          </a:p>
        </p:txBody>
      </p:sp>
      <p:pic>
        <p:nvPicPr>
          <p:cNvPr id="6" name="Content Placeholder 5">
            <a:extLst>
              <a:ext uri="{FF2B5EF4-FFF2-40B4-BE49-F238E27FC236}">
                <a16:creationId xmlns:a16="http://schemas.microsoft.com/office/drawing/2014/main" id="{6E6B53F1-8AC1-4C84-B116-6291DF2D0387}"/>
              </a:ext>
            </a:extLst>
          </p:cNvPr>
          <p:cNvPicPr>
            <a:picLocks noGrp="1" noChangeAspect="1"/>
          </p:cNvPicPr>
          <p:nvPr>
            <p:ph idx="1"/>
          </p:nvPr>
        </p:nvPicPr>
        <p:blipFill>
          <a:blip r:embed="rId3"/>
          <a:stretch>
            <a:fillRect/>
          </a:stretch>
        </p:blipFill>
        <p:spPr>
          <a:xfrm>
            <a:off x="322043" y="339135"/>
            <a:ext cx="4544077" cy="3023877"/>
          </a:xfrm>
          <a:prstGeom prst="rect">
            <a:avLst/>
          </a:prstGeom>
        </p:spPr>
      </p:pic>
      <p:sp>
        <p:nvSpPr>
          <p:cNvPr id="5" name="Text Placeholder 4">
            <a:extLst>
              <a:ext uri="{FF2B5EF4-FFF2-40B4-BE49-F238E27FC236}">
                <a16:creationId xmlns:a16="http://schemas.microsoft.com/office/drawing/2014/main" id="{76E8BD08-F40C-49F2-83E3-27E44A168DFC}"/>
              </a:ext>
            </a:extLst>
          </p:cNvPr>
          <p:cNvSpPr>
            <a:spLocks noGrp="1"/>
          </p:cNvSpPr>
          <p:nvPr>
            <p:ph type="body" sz="half" idx="2"/>
          </p:nvPr>
        </p:nvSpPr>
        <p:spPr>
          <a:xfrm>
            <a:off x="862965" y="3662564"/>
            <a:ext cx="2846070" cy="1645527"/>
          </a:xfrm>
        </p:spPr>
        <p:txBody>
          <a:bodyPr>
            <a:noAutofit/>
          </a:bodyPr>
          <a:lstStyle/>
          <a:p>
            <a:r>
              <a:rPr lang="en-US" sz="1800" dirty="0">
                <a:latin typeface="Candara" panose="020E0502030303020204" pitchFamily="34" charset="0"/>
              </a:rPr>
              <a:t>Alzheimer's is a type of dementia that affects memory, thinking and behavior. Symptoms eventually grow severe enough to interfere with daily tasks</a:t>
            </a:r>
          </a:p>
        </p:txBody>
      </p:sp>
      <p:sp>
        <p:nvSpPr>
          <p:cNvPr id="7" name="Arrow: Pentagon 6">
            <a:extLst>
              <a:ext uri="{FF2B5EF4-FFF2-40B4-BE49-F238E27FC236}">
                <a16:creationId xmlns:a16="http://schemas.microsoft.com/office/drawing/2014/main" id="{55C76031-D4BD-4022-BCF0-23DC56E093E9}"/>
              </a:ext>
            </a:extLst>
          </p:cNvPr>
          <p:cNvSpPr/>
          <p:nvPr/>
        </p:nvSpPr>
        <p:spPr>
          <a:xfrm flipH="1">
            <a:off x="4967926" y="3900487"/>
            <a:ext cx="4100658" cy="2396618"/>
          </a:xfrm>
          <a:prstGeom prst="homePlate">
            <a:avLst/>
          </a:prstGeom>
          <a:effectLst>
            <a:outerShdw blurRad="76200" dir="13500000" sy="23000" kx="1200000" algn="br"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700" dirty="0"/>
              <a:t>Brain Changes </a:t>
            </a:r>
          </a:p>
          <a:p>
            <a:pPr algn="ctr"/>
            <a:r>
              <a:rPr lang="en-US" sz="2700" dirty="0"/>
              <a:t>Happen 10-20 years before any symptoms present</a:t>
            </a:r>
          </a:p>
        </p:txBody>
      </p:sp>
    </p:spTree>
    <p:extLst>
      <p:ext uri="{BB962C8B-B14F-4D97-AF65-F5344CB8AC3E}">
        <p14:creationId xmlns:p14="http://schemas.microsoft.com/office/powerpoint/2010/main" val="2110923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38" name="Oval 37">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39" name="Oval 38">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2" name="Title 1">
            <a:extLst>
              <a:ext uri="{FF2B5EF4-FFF2-40B4-BE49-F238E27FC236}">
                <a16:creationId xmlns:a16="http://schemas.microsoft.com/office/drawing/2014/main" id="{348BBBFF-ADA7-5476-EDB7-1628397AB226}"/>
              </a:ext>
            </a:extLst>
          </p:cNvPr>
          <p:cNvSpPr>
            <a:spLocks noGrp="1"/>
          </p:cNvSpPr>
          <p:nvPr>
            <p:ph type="title"/>
          </p:nvPr>
        </p:nvSpPr>
        <p:spPr>
          <a:xfrm>
            <a:off x="802386" y="484632"/>
            <a:ext cx="7543800" cy="1609344"/>
          </a:xfrm>
        </p:spPr>
        <p:txBody>
          <a:bodyPr vert="horz" lIns="91440" tIns="45720" rIns="91440" bIns="45720" rtlCol="0" anchor="ctr">
            <a:normAutofit/>
          </a:bodyPr>
          <a:lstStyle/>
          <a:p>
            <a:pPr>
              <a:lnSpc>
                <a:spcPct val="90000"/>
              </a:lnSpc>
            </a:pPr>
            <a:r>
              <a:rPr lang="en-US" sz="5400" b="0" i="0"/>
              <a:t>Understanding Brain Changes </a:t>
            </a:r>
          </a:p>
        </p:txBody>
      </p:sp>
      <p:sp>
        <p:nvSpPr>
          <p:cNvPr id="40" name="Rectangle 3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2013293"/>
            <a:ext cx="75438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4CF68F0-EB5A-596F-163E-FE19128F097B}"/>
              </a:ext>
            </a:extLst>
          </p:cNvPr>
          <p:cNvPicPr>
            <a:picLocks noChangeAspect="1"/>
          </p:cNvPicPr>
          <p:nvPr/>
        </p:nvPicPr>
        <p:blipFill>
          <a:blip r:embed="rId6"/>
          <a:stretch>
            <a:fillRect/>
          </a:stretch>
        </p:blipFill>
        <p:spPr>
          <a:xfrm>
            <a:off x="4972259" y="2160833"/>
            <a:ext cx="3900039" cy="3382192"/>
          </a:xfrm>
          <a:prstGeom prst="rect">
            <a:avLst/>
          </a:prstGeom>
        </p:spPr>
      </p:pic>
      <p:sp>
        <p:nvSpPr>
          <p:cNvPr id="20" name="TextBox 19">
            <a:extLst>
              <a:ext uri="{FF2B5EF4-FFF2-40B4-BE49-F238E27FC236}">
                <a16:creationId xmlns:a16="http://schemas.microsoft.com/office/drawing/2014/main" id="{E8090864-D2F0-AFC5-36FC-88E699D7054C}"/>
              </a:ext>
            </a:extLst>
          </p:cNvPr>
          <p:cNvSpPr txBox="1"/>
          <p:nvPr/>
        </p:nvSpPr>
        <p:spPr>
          <a:xfrm>
            <a:off x="1500867" y="2160833"/>
            <a:ext cx="3353937" cy="4457631"/>
          </a:xfrm>
          <a:prstGeom prst="rect">
            <a:avLst/>
          </a:prstGeom>
          <a:noFill/>
        </p:spPr>
        <p:txBody>
          <a:bodyPr wrap="square">
            <a:spAutoFit/>
          </a:bodyPr>
          <a:lstStyle/>
          <a:p>
            <a:pPr defTabSz="326304">
              <a:spcAft>
                <a:spcPts val="702"/>
              </a:spcAft>
            </a:pPr>
            <a:r>
              <a:rPr lang="en-US" sz="1600" kern="1200" dirty="0">
                <a:solidFill>
                  <a:schemeClr val="tx1"/>
                </a:solidFill>
                <a:latin typeface="+mn-lt"/>
                <a:ea typeface="+mn-ea"/>
                <a:cs typeface="+mn-cs"/>
              </a:rPr>
              <a:t>We all have proteins in our body called BETA AMYLOID, what happens in people with Alzheimer’s are these beta amyloids proteins become abnormal and form these sticky PLAQUES that attach to neurons and affect cognition. </a:t>
            </a:r>
          </a:p>
          <a:p>
            <a:pPr defTabSz="326304">
              <a:spcAft>
                <a:spcPts val="702"/>
              </a:spcAft>
            </a:pPr>
            <a:endParaRPr lang="en-US" sz="1600" kern="1200" dirty="0">
              <a:solidFill>
                <a:schemeClr val="tx1"/>
              </a:solidFill>
              <a:latin typeface="+mn-lt"/>
              <a:ea typeface="+mn-ea"/>
              <a:cs typeface="+mn-cs"/>
            </a:endParaRPr>
          </a:p>
          <a:p>
            <a:pPr defTabSz="326304">
              <a:spcAft>
                <a:spcPts val="702"/>
              </a:spcAft>
            </a:pPr>
            <a:r>
              <a:rPr lang="en-US" sz="1600" kern="1200" dirty="0">
                <a:solidFill>
                  <a:schemeClr val="tx1"/>
                </a:solidFill>
                <a:latin typeface="+mn-lt"/>
                <a:ea typeface="+mn-ea"/>
                <a:cs typeface="+mn-cs"/>
              </a:rPr>
              <a:t>Another feature of Alzheimer’s are TAU TANGLES.  Tau is a protein that when normal functions as the skeleton for neurons.  But in Alzheimer’s disease  these tau proteins become abnormal and form tangles inside the neurons which also affects cognition</a:t>
            </a:r>
            <a:endParaRPr lang="en-US" sz="1600" dirty="0"/>
          </a:p>
        </p:txBody>
      </p:sp>
    </p:spTree>
    <p:extLst>
      <p:ext uri="{BB962C8B-B14F-4D97-AF65-F5344CB8AC3E}">
        <p14:creationId xmlns:p14="http://schemas.microsoft.com/office/powerpoint/2010/main" val="2735018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 name="Rectangle 58">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0" name="Rectangle 59">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61" name="Group 6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62" name="Oval 6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63" name="Oval 6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64" name="Rectangle 63">
            <a:extLst>
              <a:ext uri="{FF2B5EF4-FFF2-40B4-BE49-F238E27FC236}">
                <a16:creationId xmlns:a16="http://schemas.microsoft.com/office/drawing/2014/main" id="{8363C3DA-5063-4048-965B-F5FDB35CC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ectangle 64">
            <a:extLst>
              <a:ext uri="{FF2B5EF4-FFF2-40B4-BE49-F238E27FC236}">
                <a16:creationId xmlns:a16="http://schemas.microsoft.com/office/drawing/2014/main" id="{4BE79ECB-20D1-486E-B39D-0F98D69BE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2F1DBD8-7930-4EF6-AF8F-F6A674303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4102" y="1110053"/>
            <a:ext cx="2539778"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B7BD334-AF03-97FA-0DF0-DEBD51121E1E}"/>
              </a:ext>
            </a:extLst>
          </p:cNvPr>
          <p:cNvSpPr>
            <a:spLocks noGrp="1"/>
          </p:cNvSpPr>
          <p:nvPr>
            <p:ph type="title"/>
          </p:nvPr>
        </p:nvSpPr>
        <p:spPr>
          <a:xfrm>
            <a:off x="6150076" y="1432223"/>
            <a:ext cx="2113813" cy="3357976"/>
          </a:xfrm>
        </p:spPr>
        <p:txBody>
          <a:bodyPr vert="horz" lIns="91440" tIns="45720" rIns="91440" bIns="45720" rtlCol="0" anchor="ctr">
            <a:normAutofit/>
          </a:bodyPr>
          <a:lstStyle/>
          <a:p>
            <a:pPr>
              <a:lnSpc>
                <a:spcPct val="80000"/>
              </a:lnSpc>
            </a:pPr>
            <a:r>
              <a:rPr lang="en-US" b="0" i="0">
                <a:blipFill dpi="0" rotWithShape="1">
                  <a:blip r:embed="rId4"/>
                  <a:srcRect/>
                  <a:tile tx="6350" ty="-127000" sx="65000" sy="64000" flip="none" algn="tl"/>
                </a:blipFill>
              </a:rPr>
              <a:t>Let’s take a look…</a:t>
            </a:r>
          </a:p>
        </p:txBody>
      </p:sp>
      <p:sp>
        <p:nvSpPr>
          <p:cNvPr id="67" name="Rectangle 66">
            <a:extLst>
              <a:ext uri="{FF2B5EF4-FFF2-40B4-BE49-F238E27FC236}">
                <a16:creationId xmlns:a16="http://schemas.microsoft.com/office/drawing/2014/main" id="{F39044D3-8725-4D57-BD64-A96E7C271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8DCC089B-F750-4C12-822F-DF53F4DD36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70" name="Oval 69">
              <a:extLst>
                <a:ext uri="{FF2B5EF4-FFF2-40B4-BE49-F238E27FC236}">
                  <a16:creationId xmlns:a16="http://schemas.microsoft.com/office/drawing/2014/main" id="{3CDC7132-9021-4F21-AE5A-9B9B90C98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1" name="Oval 70">
              <a:extLst>
                <a:ext uri="{FF2B5EF4-FFF2-40B4-BE49-F238E27FC236}">
                  <a16:creationId xmlns:a16="http://schemas.microsoft.com/office/drawing/2014/main" id="{00D011B8-BF69-4B6B-B3D2-F1BA77108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8EA207C5-D063-FC1A-3119-07B23C48311E}"/>
              </a:ext>
            </a:extLst>
          </p:cNvPr>
          <p:cNvPicPr>
            <a:picLocks noChangeAspect="1"/>
          </p:cNvPicPr>
          <p:nvPr/>
        </p:nvPicPr>
        <p:blipFill rotWithShape="1">
          <a:blip r:embed="rId6"/>
          <a:srcRect r="145" b="-3"/>
          <a:stretch/>
        </p:blipFill>
        <p:spPr>
          <a:xfrm>
            <a:off x="550698" y="1179861"/>
            <a:ext cx="5358402" cy="4440683"/>
          </a:xfrm>
          <a:prstGeom prst="rect">
            <a:avLst/>
          </a:prstGeom>
        </p:spPr>
      </p:pic>
    </p:spTree>
    <p:extLst>
      <p:ext uri="{BB962C8B-B14F-4D97-AF65-F5344CB8AC3E}">
        <p14:creationId xmlns:p14="http://schemas.microsoft.com/office/powerpoint/2010/main" val="31887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31" name="Oval 30">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32" name="Oval 31">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36" name="Rectangle 35">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blipFill dpi="0" rotWithShape="1">
            <a:blip r:embed="rId4">
              <a:alphaModFix amt="5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1" name="Rectangle 4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8" y="480059"/>
            <a:ext cx="8428482"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0A74D74-5CC2-48BF-85EE-6CF3355C9598}"/>
              </a:ext>
            </a:extLst>
          </p:cNvPr>
          <p:cNvSpPr/>
          <p:nvPr/>
        </p:nvSpPr>
        <p:spPr>
          <a:xfrm>
            <a:off x="1156236" y="867480"/>
            <a:ext cx="6069434" cy="1303434"/>
          </a:xfrm>
          <a:prstGeom prst="rect">
            <a:avLst/>
          </a:prstGeom>
          <a:noFill/>
        </p:spPr>
        <p:txBody>
          <a:bodyPr wrap="square" lIns="68580" tIns="34290" rIns="68580" bIns="34290">
            <a:spAutoFit/>
          </a:bodyPr>
          <a:lstStyle/>
          <a:p>
            <a:pPr algn="ctr" defTabSz="452628">
              <a:spcAft>
                <a:spcPts val="600"/>
              </a:spcAft>
            </a:pPr>
            <a:r>
              <a:rPr lang="en-US" sz="4010" b="1" kern="1200">
                <a:ln w="9525">
                  <a:solidFill>
                    <a:srgbClr val="CC99FF"/>
                  </a:solidFill>
                  <a:prstDash val="solid"/>
                </a:ln>
                <a:solidFill>
                  <a:schemeClr val="bg1"/>
                </a:solidFill>
                <a:effectLst>
                  <a:outerShdw blurRad="12700" dist="38100" dir="2700000" algn="tl" rotWithShape="0">
                    <a:schemeClr val="bg1">
                      <a:lumMod val="50000"/>
                    </a:schemeClr>
                  </a:outerShdw>
                </a:effectLst>
                <a:latin typeface="+mn-lt"/>
                <a:ea typeface="+mn-ea"/>
                <a:cs typeface="+mn-cs"/>
              </a:rPr>
              <a:t>ALZHEIMER’S DEMENTIA</a:t>
            </a:r>
            <a:endParaRPr lang="en-US" sz="4050" b="1">
              <a:ln w="9525">
                <a:solidFill>
                  <a:srgbClr val="CC99FF"/>
                </a:solidFill>
                <a:prstDash val="solid"/>
              </a:ln>
              <a:solidFill>
                <a:schemeClr val="bg1"/>
              </a:solidFill>
              <a:effectLst>
                <a:outerShdw blurRad="12700" dist="38100" dir="2700000" algn="tl" rotWithShape="0">
                  <a:schemeClr val="bg1">
                    <a:lumMod val="50000"/>
                  </a:schemeClr>
                </a:outerShdw>
              </a:effectLst>
            </a:endParaRPr>
          </a:p>
        </p:txBody>
      </p:sp>
      <p:sp>
        <p:nvSpPr>
          <p:cNvPr id="22" name="Text Placeholder 21">
            <a:extLst>
              <a:ext uri="{FF2B5EF4-FFF2-40B4-BE49-F238E27FC236}">
                <a16:creationId xmlns:a16="http://schemas.microsoft.com/office/drawing/2014/main" id="{CF2B3F4B-B37B-4BC4-08FC-354E222B41D2}"/>
              </a:ext>
            </a:extLst>
          </p:cNvPr>
          <p:cNvSpPr>
            <a:spLocks/>
          </p:cNvSpPr>
          <p:nvPr/>
        </p:nvSpPr>
        <p:spPr>
          <a:xfrm>
            <a:off x="614872" y="2083545"/>
            <a:ext cx="2286555" cy="654798"/>
          </a:xfrm>
          <a:prstGeom prst="rect">
            <a:avLst/>
          </a:prstGeom>
        </p:spPr>
        <p:txBody>
          <a:bodyPr/>
          <a:lstStyle/>
          <a:p>
            <a:pPr algn="ctr" defTabSz="452628">
              <a:spcAft>
                <a:spcPts val="600"/>
              </a:spcAft>
              <a:defRPr/>
            </a:pPr>
            <a:r>
              <a:rPr lang="en-US" sz="1683" b="1" kern="1200" dirty="0">
                <a:solidFill>
                  <a:srgbClr val="D53DD0">
                    <a:lumMod val="75000"/>
                  </a:srgbClr>
                </a:solidFill>
                <a:effectLst>
                  <a:outerShdw blurRad="38100" dist="38100" dir="2700000" algn="tl">
                    <a:srgbClr val="000000">
                      <a:alpha val="43137"/>
                    </a:srgbClr>
                  </a:outerShdw>
                </a:effectLst>
                <a:latin typeface="Century Gothic" panose="020B0502020202020204"/>
                <a:ea typeface="+mn-ea"/>
                <a:cs typeface="+mn-cs"/>
              </a:rPr>
              <a:t>Facts</a:t>
            </a:r>
          </a:p>
          <a:p>
            <a:pPr>
              <a:spcAft>
                <a:spcPts val="600"/>
              </a:spcAft>
            </a:pPr>
            <a:endParaRPr lang="en-US" dirty="0"/>
          </a:p>
        </p:txBody>
      </p:sp>
      <p:sp>
        <p:nvSpPr>
          <p:cNvPr id="26" name="Text Placeholder 25">
            <a:extLst>
              <a:ext uri="{FF2B5EF4-FFF2-40B4-BE49-F238E27FC236}">
                <a16:creationId xmlns:a16="http://schemas.microsoft.com/office/drawing/2014/main" id="{B3AD4CF5-B80A-A138-3CB0-9BB3268B37CF}"/>
              </a:ext>
            </a:extLst>
          </p:cNvPr>
          <p:cNvSpPr>
            <a:spLocks/>
          </p:cNvSpPr>
          <p:nvPr/>
        </p:nvSpPr>
        <p:spPr>
          <a:xfrm>
            <a:off x="6241362" y="2659662"/>
            <a:ext cx="2305486" cy="2874478"/>
          </a:xfrm>
          <a:prstGeom prst="rect">
            <a:avLst/>
          </a:prstGeom>
        </p:spPr>
        <p:txBody>
          <a:bodyPr>
            <a:normAutofit fontScale="85000" lnSpcReduction="20000"/>
          </a:bodyPr>
          <a:lstStyle/>
          <a:p>
            <a:pPr marL="212170" indent="-212170" defTabSz="452628">
              <a:lnSpc>
                <a:spcPct val="90000"/>
              </a:lnSpc>
              <a:spcAft>
                <a:spcPts val="600"/>
              </a:spcAft>
              <a:buFont typeface="Arial" panose="020B0604020202020204" pitchFamily="34" charset="0"/>
              <a:buChar char="•"/>
              <a:defRPr/>
            </a:pPr>
            <a:r>
              <a:rPr lang="en-US" sz="1400" kern="1200" dirty="0">
                <a:solidFill>
                  <a:prstClr val="black"/>
                </a:solidFill>
                <a:latin typeface="Century Gothic" panose="020B0502020202020204"/>
                <a:ea typeface="+mn-ea"/>
                <a:cs typeface="+mn-cs"/>
              </a:rPr>
              <a:t>Difficulty remembering newly learned information </a:t>
            </a:r>
          </a:p>
          <a:p>
            <a:pPr defTabSz="452628">
              <a:lnSpc>
                <a:spcPct val="90000"/>
              </a:lnSpc>
              <a:spcAft>
                <a:spcPts val="600"/>
              </a:spcAft>
              <a:defRPr/>
            </a:pPr>
            <a:endParaRPr lang="en-US" sz="1400" kern="1200" dirty="0">
              <a:solidFill>
                <a:prstClr val="black"/>
              </a:solidFill>
              <a:latin typeface="Century Gothic" panose="020B0502020202020204"/>
              <a:ea typeface="+mn-ea"/>
              <a:cs typeface="+mn-cs"/>
            </a:endParaRPr>
          </a:p>
          <a:p>
            <a:pPr marL="212170" indent="-212170" defTabSz="452628">
              <a:lnSpc>
                <a:spcPct val="90000"/>
              </a:lnSpc>
              <a:spcAft>
                <a:spcPts val="600"/>
              </a:spcAft>
              <a:buFont typeface="Arial" panose="020B0604020202020204" pitchFamily="34" charset="0"/>
              <a:buChar char="•"/>
              <a:defRPr/>
            </a:pPr>
            <a:r>
              <a:rPr lang="en-US" sz="1400" kern="1200" dirty="0">
                <a:solidFill>
                  <a:prstClr val="black"/>
                </a:solidFill>
                <a:latin typeface="Century Gothic" panose="020B0502020202020204"/>
                <a:ea typeface="+mn-ea"/>
                <a:cs typeface="+mn-cs"/>
              </a:rPr>
              <a:t>Mood behavior changes </a:t>
            </a:r>
          </a:p>
          <a:p>
            <a:pPr marL="212170" indent="-212170" defTabSz="452628">
              <a:lnSpc>
                <a:spcPct val="90000"/>
              </a:lnSpc>
              <a:spcAft>
                <a:spcPts val="600"/>
              </a:spcAft>
              <a:buFont typeface="Arial" panose="020B0604020202020204" pitchFamily="34" charset="0"/>
              <a:buChar char="•"/>
              <a:defRPr/>
            </a:pPr>
            <a:endParaRPr lang="en-US" sz="1400" kern="1200" dirty="0">
              <a:solidFill>
                <a:prstClr val="black"/>
              </a:solidFill>
              <a:latin typeface="Century Gothic" panose="020B0502020202020204"/>
              <a:ea typeface="+mn-ea"/>
              <a:cs typeface="+mn-cs"/>
            </a:endParaRPr>
          </a:p>
          <a:p>
            <a:pPr marL="212170" indent="-212170" defTabSz="452628">
              <a:lnSpc>
                <a:spcPct val="90000"/>
              </a:lnSpc>
              <a:spcAft>
                <a:spcPts val="600"/>
              </a:spcAft>
              <a:buFont typeface="Arial" panose="020B0604020202020204" pitchFamily="34" charset="0"/>
              <a:buChar char="•"/>
              <a:defRPr/>
            </a:pPr>
            <a:r>
              <a:rPr lang="en-US" sz="1400" kern="1200" dirty="0">
                <a:solidFill>
                  <a:prstClr val="black"/>
                </a:solidFill>
                <a:latin typeface="Century Gothic" panose="020B0502020202020204"/>
                <a:ea typeface="+mn-ea"/>
                <a:cs typeface="+mn-cs"/>
              </a:rPr>
              <a:t>Deepening confusion about events, time and place</a:t>
            </a:r>
          </a:p>
          <a:p>
            <a:pPr marL="212170" indent="-212170" defTabSz="452628">
              <a:lnSpc>
                <a:spcPct val="90000"/>
              </a:lnSpc>
              <a:spcAft>
                <a:spcPts val="600"/>
              </a:spcAft>
              <a:buFont typeface="Arial" panose="020B0604020202020204" pitchFamily="34" charset="0"/>
              <a:buChar char="•"/>
              <a:defRPr/>
            </a:pPr>
            <a:endParaRPr lang="en-US" sz="1400" kern="1200" dirty="0">
              <a:solidFill>
                <a:prstClr val="black"/>
              </a:solidFill>
              <a:latin typeface="Century Gothic" panose="020B0502020202020204"/>
              <a:ea typeface="+mn-ea"/>
              <a:cs typeface="+mn-cs"/>
            </a:endParaRPr>
          </a:p>
          <a:p>
            <a:pPr marL="212170" indent="-212170" defTabSz="452628">
              <a:lnSpc>
                <a:spcPct val="90000"/>
              </a:lnSpc>
              <a:spcAft>
                <a:spcPts val="600"/>
              </a:spcAft>
              <a:buFont typeface="Arial" panose="020B0604020202020204" pitchFamily="34" charset="0"/>
              <a:buChar char="•"/>
              <a:defRPr/>
            </a:pPr>
            <a:r>
              <a:rPr lang="en-US" sz="1400" kern="1200" dirty="0">
                <a:solidFill>
                  <a:prstClr val="black"/>
                </a:solidFill>
                <a:latin typeface="Century Gothic" panose="020B0502020202020204"/>
                <a:ea typeface="+mn-ea"/>
                <a:cs typeface="+mn-cs"/>
              </a:rPr>
              <a:t>Unfounded suspicions about family, friends and professional caregivers</a:t>
            </a:r>
          </a:p>
          <a:p>
            <a:pPr defTabSz="452628">
              <a:lnSpc>
                <a:spcPct val="90000"/>
              </a:lnSpc>
              <a:spcAft>
                <a:spcPts val="600"/>
              </a:spcAft>
              <a:defRPr/>
            </a:pPr>
            <a:endParaRPr lang="en-US" sz="1400" kern="1200" dirty="0">
              <a:solidFill>
                <a:prstClr val="black"/>
              </a:solidFill>
              <a:latin typeface="Century Gothic" panose="020B0502020202020204"/>
              <a:ea typeface="+mn-ea"/>
              <a:cs typeface="+mn-cs"/>
            </a:endParaRPr>
          </a:p>
          <a:p>
            <a:pPr marL="212170" indent="-212170" defTabSz="452628">
              <a:lnSpc>
                <a:spcPct val="90000"/>
              </a:lnSpc>
              <a:spcAft>
                <a:spcPts val="600"/>
              </a:spcAft>
              <a:buFont typeface="Arial" panose="020B0604020202020204" pitchFamily="34" charset="0"/>
              <a:buChar char="•"/>
              <a:defRPr/>
            </a:pPr>
            <a:r>
              <a:rPr lang="en-US" sz="1400" kern="1200" dirty="0">
                <a:solidFill>
                  <a:prstClr val="black"/>
                </a:solidFill>
                <a:latin typeface="Century Gothic" panose="020B0502020202020204"/>
                <a:ea typeface="+mn-ea"/>
                <a:cs typeface="+mn-cs"/>
              </a:rPr>
              <a:t>Difficulty speaking, swallowing and walking </a:t>
            </a:r>
          </a:p>
          <a:p>
            <a:pPr>
              <a:lnSpc>
                <a:spcPct val="90000"/>
              </a:lnSpc>
              <a:spcAft>
                <a:spcPts val="600"/>
              </a:spcAft>
            </a:pPr>
            <a:endParaRPr lang="en-US" sz="1400" dirty="0"/>
          </a:p>
        </p:txBody>
      </p:sp>
      <p:sp>
        <p:nvSpPr>
          <p:cNvPr id="23" name="Text Placeholder 22">
            <a:extLst>
              <a:ext uri="{FF2B5EF4-FFF2-40B4-BE49-F238E27FC236}">
                <a16:creationId xmlns:a16="http://schemas.microsoft.com/office/drawing/2014/main" id="{A10A3AA7-BA26-13E1-55FB-A60D5A6AF292}"/>
              </a:ext>
            </a:extLst>
          </p:cNvPr>
          <p:cNvSpPr>
            <a:spLocks/>
          </p:cNvSpPr>
          <p:nvPr/>
        </p:nvSpPr>
        <p:spPr>
          <a:xfrm>
            <a:off x="5846945" y="2187613"/>
            <a:ext cx="2463834" cy="573491"/>
          </a:xfrm>
          <a:prstGeom prst="rect">
            <a:avLst/>
          </a:prstGeom>
        </p:spPr>
        <p:txBody>
          <a:bodyPr/>
          <a:lstStyle/>
          <a:p>
            <a:pPr algn="ctr" defTabSz="452628">
              <a:spcAft>
                <a:spcPts val="600"/>
              </a:spcAft>
              <a:defRPr/>
            </a:pPr>
            <a:r>
              <a:rPr lang="en-US" sz="1683" b="1" kern="1200" dirty="0">
                <a:solidFill>
                  <a:srgbClr val="D53DD0">
                    <a:lumMod val="75000"/>
                  </a:srgbClr>
                </a:solidFill>
                <a:effectLst>
                  <a:outerShdw blurRad="38100" dist="38100" dir="2700000" algn="tl">
                    <a:srgbClr val="000000">
                      <a:alpha val="43137"/>
                    </a:srgbClr>
                  </a:outerShdw>
                </a:effectLst>
                <a:latin typeface="Century Gothic" panose="020B0502020202020204"/>
                <a:ea typeface="+mn-ea"/>
                <a:cs typeface="+mn-cs"/>
              </a:rPr>
              <a:t>Symptoms</a:t>
            </a:r>
          </a:p>
          <a:p>
            <a:pPr>
              <a:spcAft>
                <a:spcPts val="600"/>
              </a:spcAft>
            </a:pPr>
            <a:endParaRPr lang="en-US" dirty="0"/>
          </a:p>
        </p:txBody>
      </p:sp>
      <p:sp>
        <p:nvSpPr>
          <p:cNvPr id="25" name="Text Placeholder 24">
            <a:extLst>
              <a:ext uri="{FF2B5EF4-FFF2-40B4-BE49-F238E27FC236}">
                <a16:creationId xmlns:a16="http://schemas.microsoft.com/office/drawing/2014/main" id="{269F89A7-5DA4-0C07-24E4-09DF59CBFA3E}"/>
              </a:ext>
            </a:extLst>
          </p:cNvPr>
          <p:cNvSpPr>
            <a:spLocks/>
          </p:cNvSpPr>
          <p:nvPr/>
        </p:nvSpPr>
        <p:spPr>
          <a:xfrm>
            <a:off x="630377" y="2591186"/>
            <a:ext cx="2528164" cy="3519627"/>
          </a:xfrm>
          <a:prstGeom prst="rect">
            <a:avLst/>
          </a:prstGeom>
        </p:spPr>
        <p:txBody>
          <a:bodyPr>
            <a:normAutofit fontScale="32500" lnSpcReduction="20000"/>
          </a:bodyPr>
          <a:lstStyle/>
          <a:p>
            <a:pPr marL="212170" indent="-212170" defTabSz="452628">
              <a:lnSpc>
                <a:spcPct val="90000"/>
              </a:lnSpc>
              <a:spcAft>
                <a:spcPts val="600"/>
              </a:spcAft>
              <a:buFont typeface="Arial" panose="020B0604020202020204" pitchFamily="34" charset="0"/>
              <a:buChar char="•"/>
              <a:defRPr/>
            </a:pPr>
            <a:r>
              <a:rPr lang="en-US" sz="4000" kern="1200" dirty="0">
                <a:solidFill>
                  <a:prstClr val="black"/>
                </a:solidFill>
                <a:latin typeface="Cambria" panose="02040503050406030204" pitchFamily="18" charset="0"/>
                <a:ea typeface="Cambria" panose="02040503050406030204" pitchFamily="18" charset="0"/>
              </a:rPr>
              <a:t>50-75% of all dementia cases</a:t>
            </a:r>
          </a:p>
          <a:p>
            <a:pPr defTabSz="452628">
              <a:lnSpc>
                <a:spcPct val="90000"/>
              </a:lnSpc>
              <a:spcAft>
                <a:spcPts val="600"/>
              </a:spcAft>
              <a:defRPr/>
            </a:pPr>
            <a:endParaRPr lang="en-US" sz="4000" kern="1200" dirty="0">
              <a:solidFill>
                <a:prstClr val="black"/>
              </a:solidFill>
              <a:latin typeface="Cambria" panose="02040503050406030204" pitchFamily="18" charset="0"/>
              <a:ea typeface="Cambria" panose="02040503050406030204" pitchFamily="18" charset="0"/>
            </a:endParaRPr>
          </a:p>
          <a:p>
            <a:pPr marL="212170" indent="-212170" defTabSz="452628">
              <a:lnSpc>
                <a:spcPct val="90000"/>
              </a:lnSpc>
              <a:spcAft>
                <a:spcPts val="600"/>
              </a:spcAft>
              <a:buFont typeface="Arial" panose="020B0604020202020204" pitchFamily="34" charset="0"/>
              <a:buChar char="•"/>
              <a:defRPr/>
            </a:pPr>
            <a:r>
              <a:rPr lang="en-US" sz="4000" kern="1200" dirty="0">
                <a:solidFill>
                  <a:prstClr val="black"/>
                </a:solidFill>
                <a:latin typeface="Cambria" panose="02040503050406030204" pitchFamily="18" charset="0"/>
                <a:ea typeface="Cambria" panose="02040503050406030204" pitchFamily="18" charset="0"/>
              </a:rPr>
              <a:t>6</a:t>
            </a:r>
            <a:r>
              <a:rPr lang="en-US" sz="4000" kern="1200" baseline="30000" dirty="0">
                <a:solidFill>
                  <a:prstClr val="black"/>
                </a:solidFill>
                <a:latin typeface="Cambria" panose="02040503050406030204" pitchFamily="18" charset="0"/>
                <a:ea typeface="Cambria" panose="02040503050406030204" pitchFamily="18" charset="0"/>
              </a:rPr>
              <a:t>th</a:t>
            </a:r>
            <a:r>
              <a:rPr lang="en-US" sz="4000" kern="1200" dirty="0">
                <a:solidFill>
                  <a:prstClr val="black"/>
                </a:solidFill>
                <a:latin typeface="Cambria" panose="02040503050406030204" pitchFamily="18" charset="0"/>
                <a:ea typeface="Cambria" panose="02040503050406030204" pitchFamily="18" charset="0"/>
              </a:rPr>
              <a:t> leading cause of death in the United States</a:t>
            </a:r>
          </a:p>
          <a:p>
            <a:pPr defTabSz="452628">
              <a:lnSpc>
                <a:spcPct val="90000"/>
              </a:lnSpc>
              <a:spcAft>
                <a:spcPts val="600"/>
              </a:spcAft>
              <a:defRPr/>
            </a:pPr>
            <a:endParaRPr lang="en-US" sz="4000" kern="1200" dirty="0">
              <a:solidFill>
                <a:prstClr val="black"/>
              </a:solidFill>
              <a:latin typeface="Cambria" panose="02040503050406030204" pitchFamily="18" charset="0"/>
              <a:ea typeface="Cambria" panose="02040503050406030204" pitchFamily="18" charset="0"/>
            </a:endParaRPr>
          </a:p>
          <a:p>
            <a:pPr marL="212170" indent="-212170" defTabSz="452628">
              <a:lnSpc>
                <a:spcPct val="90000"/>
              </a:lnSpc>
              <a:spcAft>
                <a:spcPts val="600"/>
              </a:spcAft>
              <a:buFont typeface="Arial" panose="020B0604020202020204" pitchFamily="34" charset="0"/>
              <a:buChar char="•"/>
              <a:defRPr/>
            </a:pPr>
            <a:r>
              <a:rPr lang="en-US" sz="4000" kern="1200" dirty="0">
                <a:solidFill>
                  <a:prstClr val="black"/>
                </a:solidFill>
                <a:latin typeface="Cambria" panose="02040503050406030204" pitchFamily="18" charset="0"/>
                <a:ea typeface="Cambria" panose="02040503050406030204" pitchFamily="18" charset="0"/>
              </a:rPr>
              <a:t>Irreversible and progressive brain disorder that slowly destroys memory and thinking skills</a:t>
            </a:r>
          </a:p>
          <a:p>
            <a:pPr defTabSz="452628">
              <a:lnSpc>
                <a:spcPct val="90000"/>
              </a:lnSpc>
              <a:spcAft>
                <a:spcPts val="600"/>
              </a:spcAft>
              <a:defRPr/>
            </a:pPr>
            <a:endParaRPr lang="en-US" sz="4000" kern="1200" dirty="0">
              <a:solidFill>
                <a:prstClr val="black"/>
              </a:solidFill>
              <a:latin typeface="Cambria" panose="02040503050406030204" pitchFamily="18" charset="0"/>
              <a:ea typeface="Cambria" panose="02040503050406030204" pitchFamily="18" charset="0"/>
            </a:endParaRPr>
          </a:p>
          <a:p>
            <a:pPr marL="212170" indent="-212170" defTabSz="452628">
              <a:lnSpc>
                <a:spcPct val="90000"/>
              </a:lnSpc>
              <a:spcAft>
                <a:spcPts val="600"/>
              </a:spcAft>
              <a:buFont typeface="Arial" panose="020B0604020202020204" pitchFamily="34" charset="0"/>
              <a:buChar char="•"/>
              <a:defRPr/>
            </a:pPr>
            <a:r>
              <a:rPr lang="en-US" sz="4000" kern="1200" dirty="0">
                <a:solidFill>
                  <a:prstClr val="black"/>
                </a:solidFill>
                <a:latin typeface="Cambria" panose="02040503050406030204" pitchFamily="18" charset="0"/>
                <a:ea typeface="Cambria" panose="02040503050406030204" pitchFamily="18" charset="0"/>
              </a:rPr>
              <a:t>Approximately 200,000 Americans under the age of 65 have younger-onset Alzheimer’s disease</a:t>
            </a:r>
          </a:p>
          <a:p>
            <a:pPr>
              <a:lnSpc>
                <a:spcPct val="90000"/>
              </a:lnSpc>
              <a:spcAft>
                <a:spcPts val="600"/>
              </a:spcAft>
            </a:pPr>
            <a:endParaRPr lang="en-US" sz="1400" dirty="0"/>
          </a:p>
        </p:txBody>
      </p:sp>
      <p:pic>
        <p:nvPicPr>
          <p:cNvPr id="28" name="Picture 27">
            <a:extLst>
              <a:ext uri="{FF2B5EF4-FFF2-40B4-BE49-F238E27FC236}">
                <a16:creationId xmlns:a16="http://schemas.microsoft.com/office/drawing/2014/main" id="{E9C03CA4-74BD-CA4A-3ABC-81E9BF70CF26}"/>
              </a:ext>
            </a:extLst>
          </p:cNvPr>
          <p:cNvPicPr>
            <a:picLocks noChangeAspect="1"/>
          </p:cNvPicPr>
          <p:nvPr/>
        </p:nvPicPr>
        <p:blipFill>
          <a:blip r:embed="rId6"/>
          <a:stretch>
            <a:fillRect/>
          </a:stretch>
        </p:blipFill>
        <p:spPr>
          <a:xfrm>
            <a:off x="2891322" y="2111126"/>
            <a:ext cx="3152831" cy="3519628"/>
          </a:xfrm>
          <a:prstGeom prst="rect">
            <a:avLst/>
          </a:prstGeom>
          <a:effectLst>
            <a:softEdge rad="317500"/>
          </a:effectLst>
        </p:spPr>
      </p:pic>
    </p:spTree>
    <p:extLst>
      <p:ext uri="{BB962C8B-B14F-4D97-AF65-F5344CB8AC3E}">
        <p14:creationId xmlns:p14="http://schemas.microsoft.com/office/powerpoint/2010/main" val="353100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2" name="Oval 11">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3" name="Oval 12">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5" name="Rectangle 14">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0CB212F-C08D-4AE7-BAE7-8388779EAFD2}"/>
              </a:ext>
            </a:extLst>
          </p:cNvPr>
          <p:cNvSpPr>
            <a:spLocks noGrp="1"/>
          </p:cNvSpPr>
          <p:nvPr>
            <p:ph type="title"/>
          </p:nvPr>
        </p:nvSpPr>
        <p:spPr>
          <a:xfrm>
            <a:off x="802386" y="484632"/>
            <a:ext cx="7543800" cy="1609344"/>
          </a:xfrm>
        </p:spPr>
        <p:txBody>
          <a:bodyPr vert="horz" lIns="91440" tIns="45720" rIns="91440" bIns="45720" rtlCol="0" anchor="ctr">
            <a:normAutofit/>
          </a:bodyPr>
          <a:lstStyle/>
          <a:p>
            <a:r>
              <a:rPr lang="en-US" sz="5400"/>
              <a:t>Current &amp; Future  Treatments </a:t>
            </a:r>
          </a:p>
        </p:txBody>
      </p:sp>
      <p:pic>
        <p:nvPicPr>
          <p:cNvPr id="6" name="Picture 5" descr="Computer Generated Lights">
            <a:extLst>
              <a:ext uri="{FF2B5EF4-FFF2-40B4-BE49-F238E27FC236}">
                <a16:creationId xmlns:a16="http://schemas.microsoft.com/office/drawing/2014/main" id="{8883881B-AC95-C443-374B-2E28B509A249}"/>
              </a:ext>
            </a:extLst>
          </p:cNvPr>
          <p:cNvPicPr>
            <a:picLocks noChangeAspect="1"/>
          </p:cNvPicPr>
          <p:nvPr/>
        </p:nvPicPr>
        <p:blipFill rotWithShape="1">
          <a:blip r:embed="rId7"/>
          <a:srcRect l="8200" r="19516" b="1"/>
          <a:stretch/>
        </p:blipFill>
        <p:spPr>
          <a:xfrm>
            <a:off x="755397" y="2265037"/>
            <a:ext cx="3816600" cy="3907158"/>
          </a:xfrm>
          <a:prstGeom prst="rect">
            <a:avLst/>
          </a:prstGeom>
        </p:spPr>
      </p:pic>
      <p:sp>
        <p:nvSpPr>
          <p:cNvPr id="4" name="TextBox 3">
            <a:extLst>
              <a:ext uri="{FF2B5EF4-FFF2-40B4-BE49-F238E27FC236}">
                <a16:creationId xmlns:a16="http://schemas.microsoft.com/office/drawing/2014/main" id="{89AB0DC1-B9FC-4DC3-B1EE-068C74C5E062}"/>
              </a:ext>
            </a:extLst>
          </p:cNvPr>
          <p:cNvSpPr txBox="1"/>
          <p:nvPr/>
        </p:nvSpPr>
        <p:spPr>
          <a:xfrm>
            <a:off x="4872162" y="2320412"/>
            <a:ext cx="3474023" cy="3851787"/>
          </a:xfrm>
          <a:prstGeom prst="rect">
            <a:avLst/>
          </a:prstGeom>
        </p:spPr>
        <p:txBody>
          <a:bodyPr vert="horz" lIns="91440" tIns="45720" rIns="91440" bIns="45720" rtlCol="0" anchor="ctr">
            <a:normAutofit/>
          </a:bodyPr>
          <a:lstStyle/>
          <a:p>
            <a:pPr marL="214313" indent="-182880" defTabSz="914400">
              <a:lnSpc>
                <a:spcPct val="90000"/>
              </a:lnSpc>
              <a:spcBef>
                <a:spcPts val="1000"/>
              </a:spcBef>
              <a:buClr>
                <a:schemeClr val="accent1">
                  <a:lumMod val="75000"/>
                </a:schemeClr>
              </a:buClr>
              <a:buSzPct val="85000"/>
              <a:buFont typeface="Wingdings" pitchFamily="2" charset="2"/>
              <a:buChar char="§"/>
            </a:pPr>
            <a:r>
              <a:rPr lang="en-US"/>
              <a:t>Currently- There is no cure for Dementia. </a:t>
            </a:r>
          </a:p>
          <a:p>
            <a:pPr marL="214313" indent="-182880" defTabSz="914400">
              <a:lnSpc>
                <a:spcPct val="90000"/>
              </a:lnSpc>
              <a:spcBef>
                <a:spcPts val="1000"/>
              </a:spcBef>
              <a:buClr>
                <a:schemeClr val="accent1">
                  <a:lumMod val="75000"/>
                </a:schemeClr>
              </a:buClr>
              <a:buSzPct val="85000"/>
              <a:buFont typeface="Wingdings" pitchFamily="2" charset="2"/>
              <a:buChar char="§"/>
            </a:pPr>
            <a:r>
              <a:rPr lang="en-US"/>
              <a:t>Treatment options focus on symptoms only</a:t>
            </a:r>
          </a:p>
          <a:p>
            <a:pPr marL="214313" indent="-182880" defTabSz="914400">
              <a:lnSpc>
                <a:spcPct val="90000"/>
              </a:lnSpc>
              <a:spcBef>
                <a:spcPts val="1000"/>
              </a:spcBef>
              <a:buClr>
                <a:schemeClr val="accent1">
                  <a:lumMod val="75000"/>
                </a:schemeClr>
              </a:buClr>
              <a:buSzPct val="85000"/>
              <a:buFont typeface="Wingdings" pitchFamily="2" charset="2"/>
              <a:buChar char="§"/>
            </a:pPr>
            <a:r>
              <a:rPr lang="en-US"/>
              <a:t>Monoclonal antibodies are currently under investigation and may help immune cells learn to target and clean up the damaging proteins in the brain. </a:t>
            </a:r>
          </a:p>
          <a:p>
            <a:pPr marL="214313" indent="-182880" defTabSz="914400">
              <a:lnSpc>
                <a:spcPct val="90000"/>
              </a:lnSpc>
              <a:spcBef>
                <a:spcPts val="1000"/>
              </a:spcBef>
              <a:buClr>
                <a:schemeClr val="accent1">
                  <a:lumMod val="75000"/>
                </a:schemeClr>
              </a:buClr>
              <a:buSzPct val="85000"/>
              <a:buFont typeface="Wingdings" pitchFamily="2" charset="2"/>
              <a:buChar char="§"/>
            </a:pPr>
            <a:endParaRPr lang="en-US"/>
          </a:p>
        </p:txBody>
      </p:sp>
      <p:sp>
        <p:nvSpPr>
          <p:cNvPr id="23" name="Oval 22">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23913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6" name="Oval 15">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3" name="Oval 12">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2" name="Title 1">
            <a:extLst>
              <a:ext uri="{FF2B5EF4-FFF2-40B4-BE49-F238E27FC236}">
                <a16:creationId xmlns:a16="http://schemas.microsoft.com/office/drawing/2014/main" id="{C47C060C-0B2B-4A13-B0C3-51C9FBE72D8E}"/>
              </a:ext>
            </a:extLst>
          </p:cNvPr>
          <p:cNvSpPr>
            <a:spLocks noGrp="1"/>
          </p:cNvSpPr>
          <p:nvPr>
            <p:ph type="title"/>
          </p:nvPr>
        </p:nvSpPr>
        <p:spPr>
          <a:xfrm>
            <a:off x="800100" y="4511898"/>
            <a:ext cx="7543800" cy="1609344"/>
          </a:xfrm>
        </p:spPr>
        <p:txBody>
          <a:bodyPr vert="horz" lIns="91440" tIns="45720" rIns="91440" bIns="45720" rtlCol="0" anchor="ctr">
            <a:normAutofit/>
          </a:bodyPr>
          <a:lstStyle/>
          <a:p>
            <a:r>
              <a:rPr lang="en-US" sz="5400"/>
              <a:t>Current Research Breakthrough </a:t>
            </a:r>
          </a:p>
        </p:txBody>
      </p:sp>
      <p:sp>
        <p:nvSpPr>
          <p:cNvPr id="19" name="Rectangle 18">
            <a:extLst>
              <a:ext uri="{FF2B5EF4-FFF2-40B4-BE49-F238E27FC236}">
                <a16:creationId xmlns:a16="http://schemas.microsoft.com/office/drawing/2014/main" id="{7F436110-A18F-4051-A35C-BC7FA676B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431215"/>
            <a:ext cx="75438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F73D467-A68D-47EF-AD55-82BA95B4ACE6}"/>
              </a:ext>
            </a:extLst>
          </p:cNvPr>
          <p:cNvPicPr>
            <a:picLocks noChangeAspect="1"/>
          </p:cNvPicPr>
          <p:nvPr/>
        </p:nvPicPr>
        <p:blipFill>
          <a:blip r:embed="rId7"/>
          <a:stretch>
            <a:fillRect/>
          </a:stretch>
        </p:blipFill>
        <p:spPr>
          <a:xfrm>
            <a:off x="1358711" y="374211"/>
            <a:ext cx="5260728" cy="3719498"/>
          </a:xfrm>
          <a:prstGeom prst="rect">
            <a:avLst/>
          </a:prstGeom>
        </p:spPr>
      </p:pic>
      <p:sp>
        <p:nvSpPr>
          <p:cNvPr id="3" name="Rectangle 2">
            <a:extLst>
              <a:ext uri="{FF2B5EF4-FFF2-40B4-BE49-F238E27FC236}">
                <a16:creationId xmlns:a16="http://schemas.microsoft.com/office/drawing/2014/main" id="{4DBAAF89-A78B-4F27-9845-B1BE3A6D03FE}"/>
              </a:ext>
            </a:extLst>
          </p:cNvPr>
          <p:cNvSpPr/>
          <p:nvPr/>
        </p:nvSpPr>
        <p:spPr>
          <a:xfrm rot="20855914">
            <a:off x="-45931" y="320995"/>
            <a:ext cx="2508614" cy="848821"/>
          </a:xfrm>
          <a:prstGeom prst="rect">
            <a:avLst/>
          </a:prstGeom>
          <a:noFill/>
        </p:spPr>
        <p:txBody>
          <a:bodyPr wrap="square" lIns="68580" tIns="34290" rIns="68580" bIns="34290">
            <a:spAutoFit/>
            <a:scene3d>
              <a:camera prst="orthographicFront"/>
              <a:lightRig rig="threePt" dir="t"/>
            </a:scene3d>
            <a:sp3d extrusionH="57150">
              <a:bevelT w="50800" h="38100" prst="riblet"/>
              <a:bevelB w="38100" h="38100" prst="slope"/>
            </a:sp3d>
          </a:bodyPr>
          <a:lstStyle/>
          <a:p>
            <a:pPr algn="ctr" defTabSz="383271">
              <a:spcAft>
                <a:spcPts val="606"/>
              </a:spcAft>
            </a:pPr>
            <a:r>
              <a:rPr lang="en-US" sz="2515" kern="1200" dirty="0">
                <a:ln w="0"/>
                <a:solidFill>
                  <a:schemeClr val="tx1"/>
                </a:solidFill>
                <a:effectLst>
                  <a:outerShdw blurRad="38100" dist="19050" dir="2700000" algn="tl" rotWithShape="0">
                    <a:schemeClr val="dk1">
                      <a:alpha val="40000"/>
                    </a:schemeClr>
                  </a:outerShdw>
                </a:effectLst>
                <a:latin typeface="+mn-lt"/>
                <a:ea typeface="+mn-ea"/>
                <a:cs typeface="+mn-cs"/>
              </a:rPr>
              <a:t>Monoclonal Antibody </a:t>
            </a:r>
            <a:endParaRPr lang="en-US" sz="3000" dirty="0">
              <a:ln w="0"/>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44541B48-0591-4B54-9682-970B23F31639}"/>
              </a:ext>
            </a:extLst>
          </p:cNvPr>
          <p:cNvSpPr/>
          <p:nvPr/>
        </p:nvSpPr>
        <p:spPr>
          <a:xfrm>
            <a:off x="6962007" y="1129659"/>
            <a:ext cx="1476623" cy="417487"/>
          </a:xfrm>
          <a:prstGeom prst="rect">
            <a:avLst/>
          </a:prstGeom>
          <a:noFill/>
        </p:spPr>
        <p:txBody>
          <a:bodyPr wrap="none" lIns="68580" tIns="34290" rIns="68580" bIns="34290">
            <a:spAutoFit/>
          </a:bodyPr>
          <a:lstStyle/>
          <a:p>
            <a:pPr algn="ctr" defTabSz="383271">
              <a:spcAft>
                <a:spcPts val="606"/>
              </a:spcAft>
            </a:pPr>
            <a:r>
              <a:rPr lang="en-US" sz="1572" kern="1200">
                <a:ln w="0"/>
                <a:solidFill>
                  <a:schemeClr val="tx1"/>
                </a:solidFill>
                <a:effectLst>
                  <a:outerShdw blurRad="38100" dist="19050" dir="2700000" algn="tl" rotWithShape="0">
                    <a:schemeClr val="dk1">
                      <a:alpha val="40000"/>
                    </a:schemeClr>
                  </a:outerShdw>
                </a:effectLst>
                <a:latin typeface="+mn-lt"/>
                <a:ea typeface="+mn-ea"/>
                <a:cs typeface="+mn-cs"/>
              </a:rPr>
              <a:t>Aducanum</a:t>
            </a:r>
            <a:r>
              <a:rPr lang="en-US" sz="2263" kern="1200">
                <a:ln w="0"/>
                <a:solidFill>
                  <a:srgbClr val="0057A5"/>
                </a:solidFill>
                <a:effectLst>
                  <a:outerShdw blurRad="38100" dist="19050" dir="2700000" algn="tl" rotWithShape="0">
                    <a:schemeClr val="dk1">
                      <a:alpha val="40000"/>
                    </a:schemeClr>
                  </a:outerShdw>
                </a:effectLst>
                <a:latin typeface="+mn-lt"/>
                <a:ea typeface="+mn-ea"/>
                <a:cs typeface="+mn-cs"/>
              </a:rPr>
              <a:t>ab</a:t>
            </a:r>
            <a:endParaRPr lang="en-US" sz="2700">
              <a:ln w="0"/>
              <a:solidFill>
                <a:srgbClr val="0070C0"/>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F91D7FCD-687E-4A50-95DC-A489617AF14E}"/>
              </a:ext>
            </a:extLst>
          </p:cNvPr>
          <p:cNvSpPr/>
          <p:nvPr/>
        </p:nvSpPr>
        <p:spPr>
          <a:xfrm>
            <a:off x="7014714" y="1621988"/>
            <a:ext cx="1371209" cy="417487"/>
          </a:xfrm>
          <a:prstGeom prst="rect">
            <a:avLst/>
          </a:prstGeom>
          <a:noFill/>
        </p:spPr>
        <p:txBody>
          <a:bodyPr wrap="none" lIns="68580" tIns="34290" rIns="68580" bIns="34290">
            <a:spAutoFit/>
          </a:bodyPr>
          <a:lstStyle/>
          <a:p>
            <a:pPr algn="ctr" defTabSz="383271">
              <a:spcAft>
                <a:spcPts val="606"/>
              </a:spcAft>
            </a:pPr>
            <a:r>
              <a:rPr lang="en-US" sz="1572" kern="1200" err="1">
                <a:ln w="0"/>
                <a:solidFill>
                  <a:schemeClr val="tx1"/>
                </a:solidFill>
                <a:effectLst>
                  <a:outerShdw blurRad="38100" dist="19050" dir="2700000" algn="tl" rotWithShape="0">
                    <a:schemeClr val="dk1">
                      <a:alpha val="40000"/>
                    </a:schemeClr>
                  </a:outerShdw>
                </a:effectLst>
                <a:latin typeface="+mn-lt"/>
                <a:ea typeface="+mn-ea"/>
                <a:cs typeface="+mn-cs"/>
              </a:rPr>
              <a:t>Donanem</a:t>
            </a:r>
            <a:r>
              <a:rPr lang="en-US" sz="2263" kern="1200" err="1">
                <a:ln w="0"/>
                <a:solidFill>
                  <a:srgbClr val="0057A5"/>
                </a:solidFill>
                <a:effectLst>
                  <a:outerShdw blurRad="38100" dist="19050" dir="2700000" algn="tl" rotWithShape="0">
                    <a:schemeClr val="dk1">
                      <a:alpha val="40000"/>
                    </a:schemeClr>
                  </a:outerShdw>
                </a:effectLst>
                <a:latin typeface="+mn-lt"/>
                <a:ea typeface="+mn-ea"/>
                <a:cs typeface="+mn-cs"/>
              </a:rPr>
              <a:t>ab</a:t>
            </a:r>
            <a:endParaRPr lang="en-US" sz="2700">
              <a:ln w="0"/>
              <a:solidFill>
                <a:srgbClr val="0070C0"/>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2C833D96-89AC-49E6-AAA7-CB892D7D62A7}"/>
              </a:ext>
            </a:extLst>
          </p:cNvPr>
          <p:cNvSpPr/>
          <p:nvPr/>
        </p:nvSpPr>
        <p:spPr>
          <a:xfrm>
            <a:off x="7040364" y="2114315"/>
            <a:ext cx="1319913" cy="417487"/>
          </a:xfrm>
          <a:prstGeom prst="rect">
            <a:avLst/>
          </a:prstGeom>
          <a:noFill/>
        </p:spPr>
        <p:txBody>
          <a:bodyPr wrap="none" lIns="68580" tIns="34290" rIns="68580" bIns="34290">
            <a:spAutoFit/>
          </a:bodyPr>
          <a:lstStyle/>
          <a:p>
            <a:pPr algn="ctr" defTabSz="383271">
              <a:spcAft>
                <a:spcPts val="606"/>
              </a:spcAft>
            </a:pPr>
            <a:r>
              <a:rPr lang="en-US" sz="1572" kern="1200" err="1">
                <a:ln w="0"/>
                <a:solidFill>
                  <a:schemeClr val="tx1"/>
                </a:solidFill>
                <a:effectLst>
                  <a:outerShdw blurRad="38100" dist="19050" dir="2700000" algn="tl" rotWithShape="0">
                    <a:schemeClr val="dk1">
                      <a:alpha val="40000"/>
                    </a:schemeClr>
                  </a:outerShdw>
                </a:effectLst>
                <a:latin typeface="+mn-lt"/>
                <a:ea typeface="+mn-ea"/>
                <a:cs typeface="+mn-cs"/>
              </a:rPr>
              <a:t>Lecanem</a:t>
            </a:r>
            <a:r>
              <a:rPr lang="en-US" sz="2263" kern="1200" err="1">
                <a:ln w="0"/>
                <a:solidFill>
                  <a:srgbClr val="0057A5"/>
                </a:solidFill>
                <a:effectLst>
                  <a:outerShdw blurRad="38100" dist="19050" dir="2700000" algn="tl" rotWithShape="0">
                    <a:schemeClr val="dk1">
                      <a:alpha val="40000"/>
                    </a:schemeClr>
                  </a:outerShdw>
                </a:effectLst>
                <a:latin typeface="+mn-lt"/>
                <a:ea typeface="+mn-ea"/>
                <a:cs typeface="+mn-cs"/>
              </a:rPr>
              <a:t>ab</a:t>
            </a:r>
            <a:endParaRPr lang="en-US" sz="270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71155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7794</TotalTime>
  <Words>1419</Words>
  <Application>Microsoft Office PowerPoint</Application>
  <PresentationFormat>On-screen Show (4:3)</PresentationFormat>
  <Paragraphs>141</Paragraphs>
  <Slides>18</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Cambria</vt:lpstr>
      <vt:lpstr>Candara</vt:lpstr>
      <vt:lpstr>Century Gothic</vt:lpstr>
      <vt:lpstr>Monotype Corsiva</vt:lpstr>
      <vt:lpstr>Rockwell</vt:lpstr>
      <vt:lpstr>Rockwell Condensed</vt:lpstr>
      <vt:lpstr>Rockwell Extra Bold</vt:lpstr>
      <vt:lpstr>Wingdings</vt:lpstr>
      <vt:lpstr>Wood Type</vt:lpstr>
      <vt:lpstr>Understanding  Alzheimer's </vt:lpstr>
      <vt:lpstr>Memory loss and Aging </vt:lpstr>
      <vt:lpstr>What is Dementia?</vt:lpstr>
      <vt:lpstr>Alzheimer's disease</vt:lpstr>
      <vt:lpstr>Understanding Brain Changes </vt:lpstr>
      <vt:lpstr>Let’s take a look…</vt:lpstr>
      <vt:lpstr>PowerPoint Presentation</vt:lpstr>
      <vt:lpstr>Current &amp; Future  Treatments </vt:lpstr>
      <vt:lpstr>Current Research Breakthrough </vt:lpstr>
      <vt:lpstr>Who is at Risk?</vt:lpstr>
      <vt:lpstr>APOE GENE</vt:lpstr>
      <vt:lpstr>Lifestyle and Prevention </vt:lpstr>
      <vt:lpstr>Let’s reduce the risk……..</vt:lpstr>
      <vt:lpstr>Other Types of Dementia </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Loss and Dementia</dc:title>
  <dc:creator>Sandra Torres</dc:creator>
  <cp:lastModifiedBy>Sandra  Torres</cp:lastModifiedBy>
  <cp:revision>107</cp:revision>
  <dcterms:created xsi:type="dcterms:W3CDTF">2021-06-28T18:30:40Z</dcterms:created>
  <dcterms:modified xsi:type="dcterms:W3CDTF">2023-11-28T16:36:15Z</dcterms:modified>
</cp:coreProperties>
</file>