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3" r:id="rId1"/>
  </p:sldMasterIdLst>
  <p:notesMasterIdLst>
    <p:notesMasterId r:id="rId21"/>
  </p:notesMasterIdLst>
  <p:sldIdLst>
    <p:sldId id="332" r:id="rId2"/>
    <p:sldId id="323" r:id="rId3"/>
    <p:sldId id="303" r:id="rId4"/>
    <p:sldId id="324" r:id="rId5"/>
    <p:sldId id="312" r:id="rId6"/>
    <p:sldId id="307" r:id="rId7"/>
    <p:sldId id="308" r:id="rId8"/>
    <p:sldId id="325" r:id="rId9"/>
    <p:sldId id="326" r:id="rId10"/>
    <p:sldId id="327" r:id="rId11"/>
    <p:sldId id="328" r:id="rId12"/>
    <p:sldId id="333" r:id="rId13"/>
    <p:sldId id="334" r:id="rId14"/>
    <p:sldId id="335" r:id="rId15"/>
    <p:sldId id="336" r:id="rId16"/>
    <p:sldId id="329" r:id="rId17"/>
    <p:sldId id="330" r:id="rId18"/>
    <p:sldId id="331" r:id="rId19"/>
    <p:sldId id="337" r:id="rId20"/>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104" d="100"/>
          <a:sy n="104"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800"/>
    </p:cViewPr>
  </p:sorterViewPr>
  <p:notesViewPr>
    <p:cSldViewPr>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7C3906EA-5F3D-65F1-78F7-F7A35E09924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Times New Roman" charset="0"/>
              </a:defRPr>
            </a:lvl1pPr>
          </a:lstStyle>
          <a:p>
            <a:pPr>
              <a:defRPr/>
            </a:pPr>
            <a:endParaRPr lang="en-US"/>
          </a:p>
        </p:txBody>
      </p:sp>
      <p:sp>
        <p:nvSpPr>
          <p:cNvPr id="71683" name="Rectangle 3">
            <a:extLst>
              <a:ext uri="{FF2B5EF4-FFF2-40B4-BE49-F238E27FC236}">
                <a16:creationId xmlns:a16="http://schemas.microsoft.com/office/drawing/2014/main" id="{94409C97-E360-B32D-A06C-FE15C96A4B0E}"/>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Times New Roman" charset="0"/>
              </a:defRPr>
            </a:lvl1pPr>
          </a:lstStyle>
          <a:p>
            <a:pPr>
              <a:defRPr/>
            </a:pPr>
            <a:endParaRPr lang="en-US"/>
          </a:p>
        </p:txBody>
      </p:sp>
      <p:sp>
        <p:nvSpPr>
          <p:cNvPr id="5124" name="Rectangle 4">
            <a:extLst>
              <a:ext uri="{FF2B5EF4-FFF2-40B4-BE49-F238E27FC236}">
                <a16:creationId xmlns:a16="http://schemas.microsoft.com/office/drawing/2014/main" id="{E989438B-7620-4406-63CE-0F5EC3DE28C8}"/>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5" name="Rectangle 5">
            <a:extLst>
              <a:ext uri="{FF2B5EF4-FFF2-40B4-BE49-F238E27FC236}">
                <a16:creationId xmlns:a16="http://schemas.microsoft.com/office/drawing/2014/main" id="{4BF66A9A-42F3-BCB8-2E2A-B2E79A266767}"/>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686" name="Rectangle 6">
            <a:extLst>
              <a:ext uri="{FF2B5EF4-FFF2-40B4-BE49-F238E27FC236}">
                <a16:creationId xmlns:a16="http://schemas.microsoft.com/office/drawing/2014/main" id="{339951C4-48D7-8AEE-346D-FAE15044FB12}"/>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Times New Roman" charset="0"/>
              </a:defRPr>
            </a:lvl1pPr>
          </a:lstStyle>
          <a:p>
            <a:pPr>
              <a:defRPr/>
            </a:pPr>
            <a:endParaRPr lang="en-US"/>
          </a:p>
        </p:txBody>
      </p:sp>
      <p:sp>
        <p:nvSpPr>
          <p:cNvPr id="71687" name="Rectangle 7">
            <a:extLst>
              <a:ext uri="{FF2B5EF4-FFF2-40B4-BE49-F238E27FC236}">
                <a16:creationId xmlns:a16="http://schemas.microsoft.com/office/drawing/2014/main" id="{B4B4A8DD-D1B5-05C2-7757-63758B7E387E}"/>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2681E6A8-C4B9-4052-BBA0-269700655CDC}"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8">
            <a:extLst>
              <a:ext uri="{FF2B5EF4-FFF2-40B4-BE49-F238E27FC236}">
                <a16:creationId xmlns:a16="http://schemas.microsoft.com/office/drawing/2014/main" id="{DF761C5A-EED6-01BB-761F-E5077577BC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fld id="{5FB90193-2A0A-428E-8F5E-7BCFE26CC3E9}" type="slidenum">
              <a:rPr lang="en-US" altLang="en-US" smtClean="0">
                <a:latin typeface="Times New Roman" panose="02020603050405020304" pitchFamily="18" charset="0"/>
              </a:rPr>
              <a:pPr/>
              <a:t>3</a:t>
            </a:fld>
            <a:endParaRPr lang="en-US" altLang="en-US">
              <a:latin typeface="Times New Roman" panose="02020603050405020304" pitchFamily="18" charset="0"/>
            </a:endParaRPr>
          </a:p>
        </p:txBody>
      </p:sp>
      <p:sp>
        <p:nvSpPr>
          <p:cNvPr id="9219" name="Rectangle 2">
            <a:extLst>
              <a:ext uri="{FF2B5EF4-FFF2-40B4-BE49-F238E27FC236}">
                <a16:creationId xmlns:a16="http://schemas.microsoft.com/office/drawing/2014/main" id="{B20D9B14-FE1A-7794-3F69-AAB66A0087FD}"/>
              </a:ext>
            </a:extLst>
          </p:cNvPr>
          <p:cNvSpPr>
            <a:spLocks noGrp="1" noRot="1" noChangeAspect="1" noChangeArrowheads="1" noTextEdit="1"/>
          </p:cNvSpPr>
          <p:nvPr>
            <p:ph type="sldImg"/>
          </p:nvPr>
        </p:nvSpPr>
        <p:spPr>
          <a:xfrm>
            <a:off x="563563" y="644525"/>
            <a:ext cx="5745162" cy="4308475"/>
          </a:xfrm>
          <a:solidFill>
            <a:srgbClr val="FFFFFF"/>
          </a:solidFill>
          <a:ln/>
        </p:spPr>
      </p:sp>
      <p:sp>
        <p:nvSpPr>
          <p:cNvPr id="9220" name="Rectangle 3">
            <a:extLst>
              <a:ext uri="{FF2B5EF4-FFF2-40B4-BE49-F238E27FC236}">
                <a16:creationId xmlns:a16="http://schemas.microsoft.com/office/drawing/2014/main" id="{675D2244-98F9-42D2-B296-539A9AB9F511}"/>
              </a:ext>
            </a:extLst>
          </p:cNvPr>
          <p:cNvSpPr>
            <a:spLocks noGrp="1" noChangeArrowheads="1"/>
          </p:cNvSpPr>
          <p:nvPr>
            <p:ph type="body" idx="1"/>
          </p:nvPr>
        </p:nvSpPr>
        <p:spPr>
          <a:xfrm>
            <a:off x="655638" y="5129213"/>
            <a:ext cx="5559425" cy="36877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89" tIns="44495" rIns="88989" bIns="44495"/>
          <a:lstStyle/>
          <a:p>
            <a:pPr marL="114300" indent="-114300"/>
            <a:r>
              <a:rPr lang="en-US" altLang="en-US" b="1" u="sng">
                <a:latin typeface="Arial" panose="020B0604020202020204" pitchFamily="34" charset="0"/>
              </a:rPr>
              <a:t>Purpose</a:t>
            </a:r>
            <a:r>
              <a:rPr lang="en-US" altLang="en-US" b="1">
                <a:latin typeface="Arial" panose="020B0604020202020204" pitchFamily="34" charset="0"/>
              </a:rPr>
              <a:t>:</a:t>
            </a:r>
          </a:p>
          <a:p>
            <a:pPr marL="114300" indent="-114300"/>
            <a:r>
              <a:rPr lang="en-US" altLang="en-US">
                <a:latin typeface="Arial" panose="020B0604020202020204" pitchFamily="34" charset="0"/>
              </a:rPr>
              <a:t>To illustrate the increasing prevalence of Alzheimer’s Disease (AD) in the</a:t>
            </a:r>
          </a:p>
          <a:p>
            <a:pPr marL="114300" indent="-114300">
              <a:spcBef>
                <a:spcPct val="0"/>
              </a:spcBef>
            </a:pPr>
            <a:r>
              <a:rPr lang="en-US" altLang="en-US">
                <a:latin typeface="Arial" panose="020B0604020202020204" pitchFamily="34" charset="0"/>
              </a:rPr>
              <a:t>United States.</a:t>
            </a:r>
          </a:p>
          <a:p>
            <a:pPr marL="114300" indent="-114300"/>
            <a:endParaRPr lang="en-US" altLang="en-US">
              <a:latin typeface="Arial" panose="020B0604020202020204" pitchFamily="34" charset="0"/>
            </a:endParaRPr>
          </a:p>
          <a:p>
            <a:pPr marL="114300" indent="-114300"/>
            <a:r>
              <a:rPr lang="en-US" altLang="en-US" b="1" u="sng">
                <a:latin typeface="Arial" panose="020B0604020202020204" pitchFamily="34" charset="0"/>
              </a:rPr>
              <a:t>Key Points</a:t>
            </a:r>
            <a:r>
              <a:rPr lang="en-US" altLang="en-US" b="1">
                <a:latin typeface="Arial" panose="020B0604020202020204" pitchFamily="34" charset="0"/>
              </a:rPr>
              <a:t>:</a:t>
            </a:r>
          </a:p>
          <a:p>
            <a:pPr marL="114300" indent="-114300">
              <a:buFontTx/>
              <a:buChar char="•"/>
            </a:pPr>
            <a:r>
              <a:rPr lang="en-US" altLang="en-US">
                <a:latin typeface="Arial" panose="020B0604020202020204" pitchFamily="34" charset="0"/>
              </a:rPr>
              <a:t>Projected prevalence of AD for 3 separate age groups is shown based on disease estimates for the U.S. population in 1980 and population projections from the U.S. Census Bureau.</a:t>
            </a:r>
          </a:p>
          <a:p>
            <a:pPr marL="114300" indent="-114300">
              <a:buFontTx/>
              <a:buChar char="•"/>
            </a:pPr>
            <a:r>
              <a:rPr lang="en-US" altLang="en-US">
                <a:latin typeface="Arial" panose="020B0604020202020204" pitchFamily="34" charset="0"/>
              </a:rPr>
              <a:t>Alzheimer’s disease is projected to quadruple to 16 million by the year 2050 (the upper limit for the projected number). The numbers on the slide represent the estimated middle series.</a:t>
            </a:r>
          </a:p>
          <a:p>
            <a:pPr marL="114300" indent="-114300">
              <a:buFontTx/>
              <a:buChar char="•"/>
            </a:pPr>
            <a:r>
              <a:rPr lang="en-US" altLang="en-US">
                <a:latin typeface="Arial" panose="020B0604020202020204" pitchFamily="34" charset="0"/>
              </a:rPr>
              <a:t>Prevalence is expected to increase in every age group, with the most dramatic increase in those age 85 and above.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850CAA7-F652-B622-DF36-3FB79C2997E2}"/>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C1106B5-25C6-51B7-7FEA-AFFE93EBF7D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D36A6B5-E5D1-8082-E567-9D1F83F33CED}"/>
              </a:ext>
            </a:extLst>
          </p:cNvPr>
          <p:cNvSpPr>
            <a:spLocks noGrp="1"/>
          </p:cNvSpPr>
          <p:nvPr>
            <p:ph type="sldNum" sz="quarter" idx="12"/>
          </p:nvPr>
        </p:nvSpPr>
        <p:spPr/>
        <p:txBody>
          <a:bodyPr/>
          <a:lstStyle>
            <a:lvl1pPr>
              <a:defRPr/>
            </a:lvl1pPr>
          </a:lstStyle>
          <a:p>
            <a:pPr>
              <a:defRPr/>
            </a:pPr>
            <a:fld id="{011FB8E4-C070-478A-86EE-FF27B6AA662B}" type="slidenum">
              <a:rPr lang="en-US" altLang="en-US"/>
              <a:pPr>
                <a:defRPr/>
              </a:pPr>
              <a:t>‹#›</a:t>
            </a:fld>
            <a:endParaRPr lang="en-US" altLang="en-US" dirty="0"/>
          </a:p>
        </p:txBody>
      </p:sp>
    </p:spTree>
    <p:extLst>
      <p:ext uri="{BB962C8B-B14F-4D97-AF65-F5344CB8AC3E}">
        <p14:creationId xmlns:p14="http://schemas.microsoft.com/office/powerpoint/2010/main" val="4021419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7"/>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dirty="0"/>
              <a:t>Click icon to add picture</a:t>
            </a:r>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BB0356B-F0E6-255C-38EE-950292EFC8D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286F1E4F-7722-0AA7-6B32-1635E8826E7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7191FB2-7E98-48BF-9DB3-810234C9FAA2}"/>
              </a:ext>
            </a:extLst>
          </p:cNvPr>
          <p:cNvSpPr>
            <a:spLocks noGrp="1"/>
          </p:cNvSpPr>
          <p:nvPr>
            <p:ph type="sldNum" sz="quarter" idx="12"/>
          </p:nvPr>
        </p:nvSpPr>
        <p:spPr/>
        <p:txBody>
          <a:bodyPr/>
          <a:lstStyle>
            <a:lvl1pPr>
              <a:defRPr/>
            </a:lvl1pPr>
          </a:lstStyle>
          <a:p>
            <a:pPr>
              <a:defRPr/>
            </a:pPr>
            <a:fld id="{74691BD9-190D-4577-A2D8-D133CDEA8E0D}" type="slidenum">
              <a:rPr lang="en-US" altLang="en-US"/>
              <a:pPr>
                <a:defRPr/>
              </a:pPr>
              <a:t>‹#›</a:t>
            </a:fld>
            <a:endParaRPr lang="en-US" altLang="en-US" dirty="0"/>
          </a:p>
        </p:txBody>
      </p:sp>
    </p:spTree>
    <p:extLst>
      <p:ext uri="{BB962C8B-B14F-4D97-AF65-F5344CB8AC3E}">
        <p14:creationId xmlns:p14="http://schemas.microsoft.com/office/powerpoint/2010/main" val="3248077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3">
            <a:extLst>
              <a:ext uri="{FF2B5EF4-FFF2-40B4-BE49-F238E27FC236}">
                <a16:creationId xmlns:a16="http://schemas.microsoft.com/office/drawing/2014/main" id="{3D8A2156-AA99-D6BC-763B-23CE77AF9654}"/>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E2615B30-9418-C097-6428-AC7DB8986F2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FBDDD80C-DE03-09F8-580D-9C159B129DCC}"/>
              </a:ext>
            </a:extLst>
          </p:cNvPr>
          <p:cNvSpPr>
            <a:spLocks noGrp="1"/>
          </p:cNvSpPr>
          <p:nvPr>
            <p:ph type="sldNum" sz="quarter" idx="12"/>
          </p:nvPr>
        </p:nvSpPr>
        <p:spPr/>
        <p:txBody>
          <a:bodyPr/>
          <a:lstStyle>
            <a:lvl1pPr>
              <a:defRPr/>
            </a:lvl1pPr>
          </a:lstStyle>
          <a:p>
            <a:pPr>
              <a:defRPr/>
            </a:pPr>
            <a:fld id="{E0CF9A05-732C-42FE-A375-D4A5343B0562}" type="slidenum">
              <a:rPr lang="en-US" altLang="en-US"/>
              <a:pPr>
                <a:defRPr/>
              </a:pPr>
              <a:t>‹#›</a:t>
            </a:fld>
            <a:endParaRPr lang="en-US" altLang="en-US" dirty="0"/>
          </a:p>
        </p:txBody>
      </p:sp>
    </p:spTree>
    <p:extLst>
      <p:ext uri="{BB962C8B-B14F-4D97-AF65-F5344CB8AC3E}">
        <p14:creationId xmlns:p14="http://schemas.microsoft.com/office/powerpoint/2010/main" val="21561831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E354831-A52B-F912-10A1-A1B8053B14A0}"/>
              </a:ext>
            </a:extLst>
          </p:cNvPr>
          <p:cNvSpPr txBox="1">
            <a:spLocks noChangeArrowheads="1"/>
          </p:cNvSpPr>
          <p:nvPr/>
        </p:nvSpPr>
        <p:spPr bwMode="auto">
          <a:xfrm>
            <a:off x="674688" y="971550"/>
            <a:ext cx="600075" cy="1970088"/>
          </a:xfrm>
          <a:prstGeom prst="rect">
            <a:avLst/>
          </a:prstGeom>
          <a:noFill/>
          <a:ln>
            <a:noFill/>
          </a:ln>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en-US" sz="12200" dirty="0">
                <a:solidFill>
                  <a:srgbClr val="EF53A5"/>
                </a:solidFill>
                <a:latin typeface="Arial" panose="020B0604020202020204" pitchFamily="34" charset="0"/>
              </a:rPr>
              <a:t>“</a:t>
            </a:r>
          </a:p>
        </p:txBody>
      </p:sp>
      <p:sp>
        <p:nvSpPr>
          <p:cNvPr id="4" name="TextBox 3">
            <a:extLst>
              <a:ext uri="{FF2B5EF4-FFF2-40B4-BE49-F238E27FC236}">
                <a16:creationId xmlns:a16="http://schemas.microsoft.com/office/drawing/2014/main" id="{9CDFF88E-0C6B-71B1-1DB8-4F3CB95754C0}"/>
              </a:ext>
            </a:extLst>
          </p:cNvPr>
          <p:cNvSpPr txBox="1">
            <a:spLocks noChangeArrowheads="1"/>
          </p:cNvSpPr>
          <p:nvPr/>
        </p:nvSpPr>
        <p:spPr bwMode="auto">
          <a:xfrm>
            <a:off x="6999288" y="2613025"/>
            <a:ext cx="601662" cy="1970088"/>
          </a:xfrm>
          <a:prstGeom prst="rect">
            <a:avLst/>
          </a:prstGeom>
          <a:noFill/>
          <a:ln>
            <a:noFill/>
          </a:ln>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en-US" sz="12200" dirty="0">
                <a:solidFill>
                  <a:srgbClr val="EF53A5"/>
                </a:solidFill>
                <a:latin typeface="Arial" panose="020B0604020202020204" pitchFamily="34" charset="0"/>
              </a:rPr>
              <a:t>”</a:t>
            </a:r>
          </a:p>
        </p:txBody>
      </p:sp>
      <p:sp>
        <p:nvSpPr>
          <p:cNvPr id="2" name="Title 1"/>
          <p:cNvSpPr>
            <a:spLocks noGrp="1"/>
          </p:cNvSpPr>
          <p:nvPr>
            <p:ph type="title"/>
          </p:nvPr>
        </p:nvSpPr>
        <p:spPr>
          <a:xfrm>
            <a:off x="1181408" y="1447800"/>
            <a:ext cx="6001049"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448177" y="3771174"/>
            <a:ext cx="5461159" cy="342174"/>
          </a:xfrm>
        </p:spPr>
        <p:txBody>
          <a:bodyPr>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AC9DA7E-3A41-0048-5406-3F871D73EA11}"/>
              </a:ext>
            </a:extLst>
          </p:cNvPr>
          <p:cNvSpPr>
            <a:spLocks noGrp="1"/>
          </p:cNvSpPr>
          <p:nvPr>
            <p:ph type="dt" sz="half" idx="14"/>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4A1D8615-121B-7EA2-04B9-97858D2A7CFF}"/>
              </a:ext>
            </a:extLst>
          </p:cNvPr>
          <p:cNvSpPr>
            <a:spLocks noGrp="1"/>
          </p:cNvSpPr>
          <p:nvPr>
            <p:ph type="ftr" sz="quarter" idx="15"/>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4C4174C-8FAB-1016-EEB8-BDA5020BA4FB}"/>
              </a:ext>
            </a:extLst>
          </p:cNvPr>
          <p:cNvSpPr>
            <a:spLocks noGrp="1"/>
          </p:cNvSpPr>
          <p:nvPr>
            <p:ph type="sldNum" sz="quarter" idx="16"/>
          </p:nvPr>
        </p:nvSpPr>
        <p:spPr/>
        <p:txBody>
          <a:bodyPr/>
          <a:lstStyle>
            <a:lvl1pPr>
              <a:defRPr/>
            </a:lvl1pPr>
          </a:lstStyle>
          <a:p>
            <a:pPr>
              <a:defRPr/>
            </a:pPr>
            <a:fld id="{66471154-18CB-4617-82F8-8E849F699653}" type="slidenum">
              <a:rPr lang="en-US" altLang="en-US"/>
              <a:pPr>
                <a:defRPr/>
              </a:pPr>
              <a:t>‹#›</a:t>
            </a:fld>
            <a:endParaRPr lang="en-US" altLang="en-US" dirty="0"/>
          </a:p>
        </p:txBody>
      </p:sp>
    </p:spTree>
    <p:extLst>
      <p:ext uri="{BB962C8B-B14F-4D97-AF65-F5344CB8AC3E}">
        <p14:creationId xmlns:p14="http://schemas.microsoft.com/office/powerpoint/2010/main" val="20797294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2" y="3124201"/>
            <a:ext cx="6620968"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9DEDFE-C01D-9240-C08E-A094FA47158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A60F86B-D0CA-7766-5F9D-3006031209A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A686E50-7992-832A-97EC-60D5E1AA6E07}"/>
              </a:ext>
            </a:extLst>
          </p:cNvPr>
          <p:cNvSpPr>
            <a:spLocks noGrp="1"/>
          </p:cNvSpPr>
          <p:nvPr>
            <p:ph type="sldNum" sz="quarter" idx="12"/>
          </p:nvPr>
        </p:nvSpPr>
        <p:spPr/>
        <p:txBody>
          <a:bodyPr/>
          <a:lstStyle>
            <a:lvl1pPr>
              <a:defRPr/>
            </a:lvl1pPr>
          </a:lstStyle>
          <a:p>
            <a:pPr>
              <a:defRPr/>
            </a:pPr>
            <a:fld id="{5C097FBE-B6C8-4C96-B6F1-0646AD234873}" type="slidenum">
              <a:rPr lang="en-US" altLang="en-US"/>
              <a:pPr>
                <a:defRPr/>
              </a:pPr>
              <a:t>‹#›</a:t>
            </a:fld>
            <a:endParaRPr lang="en-US" altLang="en-US" dirty="0"/>
          </a:p>
        </p:txBody>
      </p:sp>
    </p:spTree>
    <p:extLst>
      <p:ext uri="{BB962C8B-B14F-4D97-AF65-F5344CB8AC3E}">
        <p14:creationId xmlns:p14="http://schemas.microsoft.com/office/powerpoint/2010/main" val="6215999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CA48FEAC-6BD1-56D9-D7B5-74D9D7EF8F4C}"/>
              </a:ext>
            </a:extLst>
          </p:cNvPr>
          <p:cNvCxnSpPr/>
          <p:nvPr/>
        </p:nvCxnSpPr>
        <p:spPr>
          <a:xfrm>
            <a:off x="2795588"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9F82D62E-9E8D-69A0-C36B-F5DE0706FBA6}"/>
              </a:ext>
            </a:extLst>
          </p:cNvPr>
          <p:cNvCxnSpPr/>
          <p:nvPr/>
        </p:nvCxnSpPr>
        <p:spPr>
          <a:xfrm>
            <a:off x="5222875" y="2133600"/>
            <a:ext cx="0" cy="3967163"/>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3">
            <a:extLst>
              <a:ext uri="{FF2B5EF4-FFF2-40B4-BE49-F238E27FC236}">
                <a16:creationId xmlns:a16="http://schemas.microsoft.com/office/drawing/2014/main" id="{AA2E113C-30C4-CF41-B8BA-33AB7DF294A5}"/>
              </a:ext>
            </a:extLst>
          </p:cNvPr>
          <p:cNvSpPr>
            <a:spLocks noGrp="1"/>
          </p:cNvSpPr>
          <p:nvPr>
            <p:ph type="dt" sz="half" idx="18"/>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00D1CD87-13F3-237E-CA14-985CF5B76BE1}"/>
              </a:ext>
            </a:extLst>
          </p:cNvPr>
          <p:cNvSpPr>
            <a:spLocks noGrp="1"/>
          </p:cNvSpPr>
          <p:nvPr>
            <p:ph type="ftr" sz="quarter" idx="19"/>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3D8D9630-F7E3-0EAB-C8A3-B51073CFBE89}"/>
              </a:ext>
            </a:extLst>
          </p:cNvPr>
          <p:cNvSpPr>
            <a:spLocks noGrp="1"/>
          </p:cNvSpPr>
          <p:nvPr>
            <p:ph type="sldNum" sz="quarter" idx="20"/>
          </p:nvPr>
        </p:nvSpPr>
        <p:spPr/>
        <p:txBody>
          <a:bodyPr/>
          <a:lstStyle>
            <a:lvl1pPr>
              <a:defRPr/>
            </a:lvl1pPr>
          </a:lstStyle>
          <a:p>
            <a:pPr>
              <a:defRPr/>
            </a:pPr>
            <a:fld id="{48CEEEC0-FC50-440C-BFB7-9ABFB4314171}" type="slidenum">
              <a:rPr lang="en-US" altLang="en-US"/>
              <a:pPr>
                <a:defRPr/>
              </a:pPr>
              <a:t>‹#›</a:t>
            </a:fld>
            <a:endParaRPr lang="en-US" altLang="en-US" dirty="0"/>
          </a:p>
        </p:txBody>
      </p:sp>
    </p:spTree>
    <p:extLst>
      <p:ext uri="{BB962C8B-B14F-4D97-AF65-F5344CB8AC3E}">
        <p14:creationId xmlns:p14="http://schemas.microsoft.com/office/powerpoint/2010/main" val="1076363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07F37E6D-7C8F-7E2B-A004-F619544E0CA2}"/>
              </a:ext>
            </a:extLst>
          </p:cNvPr>
          <p:cNvCxnSpPr/>
          <p:nvPr/>
        </p:nvCxnSpPr>
        <p:spPr>
          <a:xfrm>
            <a:off x="2795588"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463DB151-C0DE-539A-5D55-828D9EF3E3A5}"/>
              </a:ext>
            </a:extLst>
          </p:cNvPr>
          <p:cNvCxnSpPr/>
          <p:nvPr/>
        </p:nvCxnSpPr>
        <p:spPr>
          <a:xfrm>
            <a:off x="5222875" y="2133600"/>
            <a:ext cx="0" cy="3967163"/>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21"/>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dirty="0"/>
              <a:t>Click icon to add picture</a:t>
            </a:r>
          </a:p>
        </p:txBody>
      </p:sp>
      <p:sp>
        <p:nvSpPr>
          <p:cNvPr id="22" name="Text Placeholder 3"/>
          <p:cNvSpPr>
            <a:spLocks noGrp="1"/>
          </p:cNvSpPr>
          <p:nvPr>
            <p:ph type="body" sz="half" idx="18"/>
          </p:nvPr>
        </p:nvSpPr>
        <p:spPr>
          <a:xfrm>
            <a:off x="489475" y="4827212"/>
            <a:ext cx="2205612"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2"/>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dirty="0"/>
              <a:t>Click icon to add picture</a:t>
            </a:r>
          </a:p>
        </p:txBody>
      </p:sp>
      <p:sp>
        <p:nvSpPr>
          <p:cNvPr id="23" name="Text Placeholder 3"/>
          <p:cNvSpPr>
            <a:spLocks noGrp="1"/>
          </p:cNvSpPr>
          <p:nvPr>
            <p:ph type="body" sz="half" idx="19"/>
          </p:nvPr>
        </p:nvSpPr>
        <p:spPr>
          <a:xfrm>
            <a:off x="2916776" y="4827211"/>
            <a:ext cx="2201378"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dirty="0"/>
              <a:t>Click icon to add picture</a:t>
            </a:r>
          </a:p>
        </p:txBody>
      </p:sp>
      <p:sp>
        <p:nvSpPr>
          <p:cNvPr id="24" name="Text Placeholder 3"/>
          <p:cNvSpPr>
            <a:spLocks noGrp="1"/>
          </p:cNvSpPr>
          <p:nvPr>
            <p:ph type="body" sz="half" idx="20"/>
          </p:nvPr>
        </p:nvSpPr>
        <p:spPr>
          <a:xfrm>
            <a:off x="5344824" y="4827209"/>
            <a:ext cx="2202571"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3">
            <a:extLst>
              <a:ext uri="{FF2B5EF4-FFF2-40B4-BE49-F238E27FC236}">
                <a16:creationId xmlns:a16="http://schemas.microsoft.com/office/drawing/2014/main" id="{CECB8FB6-A37E-0AF3-D281-346A6856646B}"/>
              </a:ext>
            </a:extLst>
          </p:cNvPr>
          <p:cNvSpPr>
            <a:spLocks noGrp="1"/>
          </p:cNvSpPr>
          <p:nvPr>
            <p:ph type="dt" sz="half" idx="23"/>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3E5AC310-6A53-87F3-C7EB-1B66A9AC6634}"/>
              </a:ext>
            </a:extLst>
          </p:cNvPr>
          <p:cNvSpPr>
            <a:spLocks noGrp="1"/>
          </p:cNvSpPr>
          <p:nvPr>
            <p:ph type="ftr" sz="quarter" idx="24"/>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52845FBA-6790-7E85-F2A1-6628DB3B8429}"/>
              </a:ext>
            </a:extLst>
          </p:cNvPr>
          <p:cNvSpPr>
            <a:spLocks noGrp="1"/>
          </p:cNvSpPr>
          <p:nvPr>
            <p:ph type="sldNum" sz="quarter" idx="25"/>
          </p:nvPr>
        </p:nvSpPr>
        <p:spPr/>
        <p:txBody>
          <a:bodyPr/>
          <a:lstStyle>
            <a:lvl1pPr>
              <a:defRPr/>
            </a:lvl1pPr>
          </a:lstStyle>
          <a:p>
            <a:pPr>
              <a:defRPr/>
            </a:pPr>
            <a:fld id="{C40FD84E-8415-42A3-AD8A-B6553980BD52}" type="slidenum">
              <a:rPr lang="en-US" altLang="en-US"/>
              <a:pPr>
                <a:defRPr/>
              </a:pPr>
              <a:t>‹#›</a:t>
            </a:fld>
            <a:endParaRPr lang="en-US" altLang="en-US" dirty="0"/>
          </a:p>
        </p:txBody>
      </p:sp>
    </p:spTree>
    <p:extLst>
      <p:ext uri="{BB962C8B-B14F-4D97-AF65-F5344CB8AC3E}">
        <p14:creationId xmlns:p14="http://schemas.microsoft.com/office/powerpoint/2010/main" val="32084002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1F327B5-D9A2-0EE5-F87D-B57F0EB97AF3}"/>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B05C84CA-EBC8-4034-40CF-6D65065F41D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011DB31-9D77-EC5F-F097-8E5FA6A90865}"/>
              </a:ext>
            </a:extLst>
          </p:cNvPr>
          <p:cNvSpPr>
            <a:spLocks noGrp="1"/>
          </p:cNvSpPr>
          <p:nvPr>
            <p:ph type="sldNum" sz="quarter" idx="12"/>
          </p:nvPr>
        </p:nvSpPr>
        <p:spPr/>
        <p:txBody>
          <a:bodyPr/>
          <a:lstStyle>
            <a:lvl1pPr>
              <a:defRPr/>
            </a:lvl1pPr>
          </a:lstStyle>
          <a:p>
            <a:pPr>
              <a:defRPr/>
            </a:pPr>
            <a:fld id="{7238522B-459F-4C3C-8A9E-26AA9CE34A70}" type="slidenum">
              <a:rPr lang="en-US" altLang="en-US"/>
              <a:pPr>
                <a:defRPr/>
              </a:pPr>
              <a:t>‹#›</a:t>
            </a:fld>
            <a:endParaRPr lang="en-US" altLang="en-US" dirty="0"/>
          </a:p>
        </p:txBody>
      </p:sp>
    </p:spTree>
    <p:extLst>
      <p:ext uri="{BB962C8B-B14F-4D97-AF65-F5344CB8AC3E}">
        <p14:creationId xmlns:p14="http://schemas.microsoft.com/office/powerpoint/2010/main" val="595364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9B9DBF1-6C9F-E2BB-1220-3F9657BE8302}"/>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2AE39A42-0278-E33F-6753-1D27A41C4F8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BECB4F9-C7A0-DB0B-C78F-D1C6E4C97B33}"/>
              </a:ext>
            </a:extLst>
          </p:cNvPr>
          <p:cNvSpPr>
            <a:spLocks noGrp="1"/>
          </p:cNvSpPr>
          <p:nvPr>
            <p:ph type="sldNum" sz="quarter" idx="12"/>
          </p:nvPr>
        </p:nvSpPr>
        <p:spPr/>
        <p:txBody>
          <a:bodyPr/>
          <a:lstStyle>
            <a:lvl1pPr>
              <a:defRPr/>
            </a:lvl1pPr>
          </a:lstStyle>
          <a:p>
            <a:pPr>
              <a:defRPr/>
            </a:pPr>
            <a:fld id="{055546A9-657E-449A-984A-A4612A0A4088}" type="slidenum">
              <a:rPr lang="en-US" altLang="en-US"/>
              <a:pPr>
                <a:defRPr/>
              </a:pPr>
              <a:t>‹#›</a:t>
            </a:fld>
            <a:endParaRPr lang="en-US" altLang="en-US" dirty="0"/>
          </a:p>
        </p:txBody>
      </p:sp>
    </p:spTree>
    <p:extLst>
      <p:ext uri="{BB962C8B-B14F-4D97-AF65-F5344CB8AC3E}">
        <p14:creationId xmlns:p14="http://schemas.microsoft.com/office/powerpoint/2010/main" val="2632547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9329A3A-C6DD-2BC9-60FE-B15FED18345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5F4A03F-2CEF-C1F1-1503-BD8885F4601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0945AC2-551A-3C05-BFA6-42CCB98BD249}"/>
              </a:ext>
            </a:extLst>
          </p:cNvPr>
          <p:cNvSpPr>
            <a:spLocks noGrp="1"/>
          </p:cNvSpPr>
          <p:nvPr>
            <p:ph type="sldNum" sz="quarter" idx="12"/>
          </p:nvPr>
        </p:nvSpPr>
        <p:spPr/>
        <p:txBody>
          <a:bodyPr/>
          <a:lstStyle>
            <a:lvl1pPr>
              <a:defRPr/>
            </a:lvl1pPr>
          </a:lstStyle>
          <a:p>
            <a:pPr>
              <a:defRPr/>
            </a:pPr>
            <a:fld id="{A3A799EB-27B0-4ECB-8D82-13AF77B949C4}" type="slidenum">
              <a:rPr lang="en-US" altLang="en-US"/>
              <a:pPr>
                <a:defRPr/>
              </a:pPr>
              <a:t>‹#›</a:t>
            </a:fld>
            <a:endParaRPr lang="en-US" altLang="en-US" dirty="0"/>
          </a:p>
        </p:txBody>
      </p:sp>
    </p:spTree>
    <p:extLst>
      <p:ext uri="{BB962C8B-B14F-4D97-AF65-F5344CB8AC3E}">
        <p14:creationId xmlns:p14="http://schemas.microsoft.com/office/powerpoint/2010/main" val="279390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4E48D6A-83A7-0406-8180-BABED43D5F21}"/>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3AD294B1-B81E-97E1-5139-A595368DDA7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78DEB16-230C-B50E-060C-0145433D9004}"/>
              </a:ext>
            </a:extLst>
          </p:cNvPr>
          <p:cNvSpPr>
            <a:spLocks noGrp="1"/>
          </p:cNvSpPr>
          <p:nvPr>
            <p:ph type="sldNum" sz="quarter" idx="12"/>
          </p:nvPr>
        </p:nvSpPr>
        <p:spPr/>
        <p:txBody>
          <a:bodyPr/>
          <a:lstStyle>
            <a:lvl1pPr>
              <a:defRPr/>
            </a:lvl1pPr>
          </a:lstStyle>
          <a:p>
            <a:pPr>
              <a:defRPr/>
            </a:pPr>
            <a:fld id="{2F7E346D-F537-4EE8-AF5F-F9982F022922}" type="slidenum">
              <a:rPr lang="en-US" altLang="en-US"/>
              <a:pPr>
                <a:defRPr/>
              </a:pPr>
              <a:t>‹#›</a:t>
            </a:fld>
            <a:endParaRPr lang="en-US" altLang="en-US" dirty="0"/>
          </a:p>
        </p:txBody>
      </p:sp>
    </p:spTree>
    <p:extLst>
      <p:ext uri="{BB962C8B-B14F-4D97-AF65-F5344CB8AC3E}">
        <p14:creationId xmlns:p14="http://schemas.microsoft.com/office/powerpoint/2010/main" val="2067128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3E1ADB08-5672-1656-4265-2ECF9A100CF6}"/>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E8AC8660-4C55-FF5D-5B0E-548B04BE81C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197D911-32F8-7A87-1F74-188371BC3B00}"/>
              </a:ext>
            </a:extLst>
          </p:cNvPr>
          <p:cNvSpPr>
            <a:spLocks noGrp="1"/>
          </p:cNvSpPr>
          <p:nvPr>
            <p:ph type="sldNum" sz="quarter" idx="12"/>
          </p:nvPr>
        </p:nvSpPr>
        <p:spPr/>
        <p:txBody>
          <a:bodyPr/>
          <a:lstStyle>
            <a:lvl1pPr>
              <a:defRPr/>
            </a:lvl1pPr>
          </a:lstStyle>
          <a:p>
            <a:pPr>
              <a:defRPr/>
            </a:pPr>
            <a:fld id="{42E59E1F-2AE7-464B-838C-B2731302630B}" type="slidenum">
              <a:rPr lang="en-US" altLang="en-US"/>
              <a:pPr>
                <a:defRPr/>
              </a:pPr>
              <a:t>‹#›</a:t>
            </a:fld>
            <a:endParaRPr lang="en-US" altLang="en-US" dirty="0"/>
          </a:p>
        </p:txBody>
      </p:sp>
    </p:spTree>
    <p:extLst>
      <p:ext uri="{BB962C8B-B14F-4D97-AF65-F5344CB8AC3E}">
        <p14:creationId xmlns:p14="http://schemas.microsoft.com/office/powerpoint/2010/main" val="2321990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070AD731-75D5-2067-9440-DACEDDD7A94C}"/>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A6FDB3E7-58F1-1728-281D-A7F44B3122E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E13CA136-2A40-5AEC-3B8D-FBF9964F1A83}"/>
              </a:ext>
            </a:extLst>
          </p:cNvPr>
          <p:cNvSpPr>
            <a:spLocks noGrp="1"/>
          </p:cNvSpPr>
          <p:nvPr>
            <p:ph type="sldNum" sz="quarter" idx="12"/>
          </p:nvPr>
        </p:nvSpPr>
        <p:spPr/>
        <p:txBody>
          <a:bodyPr/>
          <a:lstStyle>
            <a:lvl1pPr>
              <a:defRPr/>
            </a:lvl1pPr>
          </a:lstStyle>
          <a:p>
            <a:pPr>
              <a:defRPr/>
            </a:pPr>
            <a:fld id="{63EE617B-7992-498E-BD6F-832C82DB8286}" type="slidenum">
              <a:rPr lang="en-US" altLang="en-US"/>
              <a:pPr>
                <a:defRPr/>
              </a:pPr>
              <a:t>‹#›</a:t>
            </a:fld>
            <a:endParaRPr lang="en-US" altLang="en-US" dirty="0"/>
          </a:p>
        </p:txBody>
      </p:sp>
    </p:spTree>
    <p:extLst>
      <p:ext uri="{BB962C8B-B14F-4D97-AF65-F5344CB8AC3E}">
        <p14:creationId xmlns:p14="http://schemas.microsoft.com/office/powerpoint/2010/main" val="3708142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974798D9-2DC6-BA74-C639-3FFA03307820}"/>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F3905443-74DD-9843-5386-1B84A6CAE8B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489BB1B5-C79B-6272-F2F7-8744C9B7A3DD}"/>
              </a:ext>
            </a:extLst>
          </p:cNvPr>
          <p:cNvSpPr>
            <a:spLocks noGrp="1"/>
          </p:cNvSpPr>
          <p:nvPr>
            <p:ph type="sldNum" sz="quarter" idx="12"/>
          </p:nvPr>
        </p:nvSpPr>
        <p:spPr/>
        <p:txBody>
          <a:bodyPr/>
          <a:lstStyle>
            <a:lvl1pPr>
              <a:defRPr/>
            </a:lvl1pPr>
          </a:lstStyle>
          <a:p>
            <a:pPr>
              <a:defRPr/>
            </a:pPr>
            <a:fld id="{1E60DCAC-35D7-4D45-83FE-BB6D7912C259}" type="slidenum">
              <a:rPr lang="en-US" altLang="en-US"/>
              <a:pPr>
                <a:defRPr/>
              </a:pPr>
              <a:t>‹#›</a:t>
            </a:fld>
            <a:endParaRPr lang="en-US" altLang="en-US" dirty="0"/>
          </a:p>
        </p:txBody>
      </p:sp>
    </p:spTree>
    <p:extLst>
      <p:ext uri="{BB962C8B-B14F-4D97-AF65-F5344CB8AC3E}">
        <p14:creationId xmlns:p14="http://schemas.microsoft.com/office/powerpoint/2010/main" val="2574566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6FBE48B-B220-FC16-0833-6F560C2A6F41}"/>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25A27ABF-A02E-47E5-AEEA-58A093B5BB4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0BC54633-1BE2-F255-0493-3D2BB0C4540C}"/>
              </a:ext>
            </a:extLst>
          </p:cNvPr>
          <p:cNvSpPr>
            <a:spLocks noGrp="1"/>
          </p:cNvSpPr>
          <p:nvPr>
            <p:ph type="sldNum" sz="quarter" idx="12"/>
          </p:nvPr>
        </p:nvSpPr>
        <p:spPr/>
        <p:txBody>
          <a:bodyPr/>
          <a:lstStyle>
            <a:lvl1pPr>
              <a:defRPr/>
            </a:lvl1pPr>
          </a:lstStyle>
          <a:p>
            <a:pPr>
              <a:defRPr/>
            </a:pPr>
            <a:fld id="{4F99AF8A-23C0-472D-9641-5C122F03B97C}" type="slidenum">
              <a:rPr lang="en-US" altLang="en-US"/>
              <a:pPr>
                <a:defRPr/>
              </a:pPr>
              <a:t>‹#›</a:t>
            </a:fld>
            <a:endParaRPr lang="en-US" altLang="en-US" dirty="0"/>
          </a:p>
        </p:txBody>
      </p:sp>
    </p:spTree>
    <p:extLst>
      <p:ext uri="{BB962C8B-B14F-4D97-AF65-F5344CB8AC3E}">
        <p14:creationId xmlns:p14="http://schemas.microsoft.com/office/powerpoint/2010/main" val="737957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2" y="3129281"/>
            <a:ext cx="2551461"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28D2376-173F-ABAC-962B-C49C662E5CCD}"/>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EE79B4FC-D66B-9D54-F6C1-AC3CD7C0954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6BADE90-9ADA-43CE-D392-6172856723E7}"/>
              </a:ext>
            </a:extLst>
          </p:cNvPr>
          <p:cNvSpPr>
            <a:spLocks noGrp="1"/>
          </p:cNvSpPr>
          <p:nvPr>
            <p:ph type="sldNum" sz="quarter" idx="12"/>
          </p:nvPr>
        </p:nvSpPr>
        <p:spPr/>
        <p:txBody>
          <a:bodyPr/>
          <a:lstStyle>
            <a:lvl1pPr>
              <a:defRPr/>
            </a:lvl1pPr>
          </a:lstStyle>
          <a:p>
            <a:pPr>
              <a:defRPr/>
            </a:pPr>
            <a:fld id="{5BDFFEC9-27A5-4966-B883-1F2E329BC56A}" type="slidenum">
              <a:rPr lang="en-US" altLang="en-US"/>
              <a:pPr>
                <a:defRPr/>
              </a:pPr>
              <a:t>‹#›</a:t>
            </a:fld>
            <a:endParaRPr lang="en-US" altLang="en-US" dirty="0"/>
          </a:p>
        </p:txBody>
      </p:sp>
    </p:spTree>
    <p:extLst>
      <p:ext uri="{BB962C8B-B14F-4D97-AF65-F5344CB8AC3E}">
        <p14:creationId xmlns:p14="http://schemas.microsoft.com/office/powerpoint/2010/main" val="2739748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dirty="0"/>
              <a:t>Click icon to add picture</a:t>
            </a:r>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CC67BE3-7209-9150-6D22-8DC03E0CB2C7}"/>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407A7F95-C9B2-2BA7-BEFA-85503E0DD76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B9D0E3E-7B5F-A0C5-7729-E326B0B60596}"/>
              </a:ext>
            </a:extLst>
          </p:cNvPr>
          <p:cNvSpPr>
            <a:spLocks noGrp="1"/>
          </p:cNvSpPr>
          <p:nvPr>
            <p:ph type="sldNum" sz="quarter" idx="12"/>
          </p:nvPr>
        </p:nvSpPr>
        <p:spPr/>
        <p:txBody>
          <a:bodyPr/>
          <a:lstStyle>
            <a:lvl1pPr>
              <a:defRPr/>
            </a:lvl1pPr>
          </a:lstStyle>
          <a:p>
            <a:pPr>
              <a:defRPr/>
            </a:pPr>
            <a:fld id="{FD7E5FA1-C22E-47F2-A7BC-DA07BAD0E3F0}" type="slidenum">
              <a:rPr lang="en-US" altLang="en-US"/>
              <a:pPr>
                <a:defRPr/>
              </a:pPr>
              <a:t>‹#›</a:t>
            </a:fld>
            <a:endParaRPr lang="en-US" altLang="en-US" dirty="0"/>
          </a:p>
        </p:txBody>
      </p:sp>
    </p:spTree>
    <p:extLst>
      <p:ext uri="{BB962C8B-B14F-4D97-AF65-F5344CB8AC3E}">
        <p14:creationId xmlns:p14="http://schemas.microsoft.com/office/powerpoint/2010/main" val="2089052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stretch>
            <a:fillRect/>
          </a:stretch>
        </a:blipFill>
        <a:effectLst/>
      </p:bgPr>
    </p:bg>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DD48281-5E74-55AD-6EC7-D3FFF7FA5F78}"/>
              </a:ext>
            </a:extLst>
          </p:cNvPr>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a:extLst>
              <a:ext uri="{FF2B5EF4-FFF2-40B4-BE49-F238E27FC236}">
                <a16:creationId xmlns:a16="http://schemas.microsoft.com/office/drawing/2014/main" id="{556D0A4A-7BEE-5502-2400-5DA358F8C818}"/>
              </a:ext>
            </a:extLst>
          </p:cNvPr>
          <p:cNvSpPr/>
          <p:nvPr/>
        </p:nvSpPr>
        <p:spPr>
          <a:xfrm>
            <a:off x="5689832" y="-45720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a:extLst>
              <a:ext uri="{FF2B5EF4-FFF2-40B4-BE49-F238E27FC236}">
                <a16:creationId xmlns:a16="http://schemas.microsoft.com/office/drawing/2014/main" id="{B1CB2E3E-EDB4-6339-1E2B-554694733731}"/>
              </a:ext>
            </a:extLst>
          </p:cNvPr>
          <p:cNvSpPr/>
          <p:nvPr/>
        </p:nvSpPr>
        <p:spPr>
          <a:xfrm>
            <a:off x="6299432" y="60960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a:extLst>
              <a:ext uri="{FF2B5EF4-FFF2-40B4-BE49-F238E27FC236}">
                <a16:creationId xmlns:a16="http://schemas.microsoft.com/office/drawing/2014/main" id="{9E80289D-B332-16BB-EA32-244755EFD238}"/>
              </a:ext>
            </a:extLst>
          </p:cNvPr>
          <p:cNvSpPr/>
          <p:nvPr/>
        </p:nvSpPr>
        <p:spPr>
          <a:xfrm>
            <a:off x="-1539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a:extLst>
              <a:ext uri="{FF2B5EF4-FFF2-40B4-BE49-F238E27FC236}">
                <a16:creationId xmlns:a16="http://schemas.microsoft.com/office/drawing/2014/main" id="{D18B90B4-FE15-0AB9-057C-FA000B015765}"/>
              </a:ext>
            </a:extLst>
          </p:cNvPr>
          <p:cNvSpPr/>
          <p:nvPr/>
        </p:nvSpPr>
        <p:spPr>
          <a:xfrm>
            <a:off x="-839788"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id="{9EDFB882-DAF6-145A-724D-B44C4DC8FB20}"/>
              </a:ext>
            </a:extLst>
          </p:cNvPr>
          <p:cNvSpPr/>
          <p:nvPr/>
        </p:nvSpPr>
        <p:spPr>
          <a:xfrm>
            <a:off x="7745413" y="0"/>
            <a:ext cx="685800" cy="110013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42" name="Title Placeholder 1">
            <a:extLst>
              <a:ext uri="{FF2B5EF4-FFF2-40B4-BE49-F238E27FC236}">
                <a16:creationId xmlns:a16="http://schemas.microsoft.com/office/drawing/2014/main" id="{1C80E750-945B-C560-B8A3-7EE42E05458E}"/>
              </a:ext>
            </a:extLst>
          </p:cNvPr>
          <p:cNvSpPr>
            <a:spLocks noGrp="1" noChangeArrowheads="1"/>
          </p:cNvSpPr>
          <p:nvPr>
            <p:ph type="title"/>
          </p:nvPr>
        </p:nvSpPr>
        <p:spPr bwMode="auto">
          <a:xfrm>
            <a:off x="484188" y="452438"/>
            <a:ext cx="7056437"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43" name="Text Placeholder 2">
            <a:extLst>
              <a:ext uri="{FF2B5EF4-FFF2-40B4-BE49-F238E27FC236}">
                <a16:creationId xmlns:a16="http://schemas.microsoft.com/office/drawing/2014/main" id="{5F46997C-9600-49D2-D5DD-D223BAC8B95C}"/>
              </a:ext>
            </a:extLst>
          </p:cNvPr>
          <p:cNvSpPr>
            <a:spLocks noGrp="1" noChangeArrowheads="1"/>
          </p:cNvSpPr>
          <p:nvPr>
            <p:ph type="body" idx="1"/>
          </p:nvPr>
        </p:nvSpPr>
        <p:spPr bwMode="auto">
          <a:xfrm>
            <a:off x="827088" y="2052638"/>
            <a:ext cx="6711950" cy="419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AE5D2A28-9DFB-9D8E-1030-8F5491ACAAF4}"/>
              </a:ext>
            </a:extLst>
          </p:cNvPr>
          <p:cNvSpPr>
            <a:spLocks noGrp="1"/>
          </p:cNvSpPr>
          <p:nvPr>
            <p:ph type="dt" sz="half" idx="2"/>
          </p:nvPr>
        </p:nvSpPr>
        <p:spPr>
          <a:xfrm rot="5400000">
            <a:off x="7494588" y="1828800"/>
            <a:ext cx="990600" cy="228600"/>
          </a:xfrm>
          <a:prstGeom prst="rect">
            <a:avLst/>
          </a:prstGeom>
        </p:spPr>
        <p:txBody>
          <a:bodyPr vert="horz" lIns="91440" tIns="45720" rIns="91440" bIns="45720" rtlCol="0" anchor="t"/>
          <a:lstStyle>
            <a:lvl1pPr algn="l" eaLnBrk="1" fontAlgn="auto" hangingPunct="1">
              <a:spcBef>
                <a:spcPts val="0"/>
              </a:spcBef>
              <a:spcAft>
                <a:spcPts val="0"/>
              </a:spcAft>
              <a:defRPr sz="1100" b="0" i="0">
                <a:solidFill>
                  <a:schemeClr val="tx1">
                    <a:tint val="75000"/>
                    <a:alpha val="60000"/>
                  </a:schemeClr>
                </a:solidFill>
                <a:latin typeface="+mn-lt"/>
              </a:defRPr>
            </a:lvl1pPr>
          </a:lstStyle>
          <a:p>
            <a:pPr>
              <a:defRPr/>
            </a:pPr>
            <a:endParaRPr lang="en-US"/>
          </a:p>
        </p:txBody>
      </p:sp>
      <p:sp>
        <p:nvSpPr>
          <p:cNvPr id="5" name="Footer Placeholder 4">
            <a:extLst>
              <a:ext uri="{FF2B5EF4-FFF2-40B4-BE49-F238E27FC236}">
                <a16:creationId xmlns:a16="http://schemas.microsoft.com/office/drawing/2014/main" id="{2BC69BF8-D0BB-574C-C329-7CEBF1DF06C6}"/>
              </a:ext>
            </a:extLst>
          </p:cNvPr>
          <p:cNvSpPr>
            <a:spLocks noGrp="1"/>
          </p:cNvSpPr>
          <p:nvPr>
            <p:ph type="ftr" sz="quarter" idx="3"/>
          </p:nvPr>
        </p:nvSpPr>
        <p:spPr>
          <a:xfrm rot="5400000">
            <a:off x="6233318" y="3263107"/>
            <a:ext cx="3859213" cy="228600"/>
          </a:xfrm>
          <a:prstGeom prst="rect">
            <a:avLst/>
          </a:prstGeom>
        </p:spPr>
        <p:txBody>
          <a:bodyPr vert="horz" lIns="91440" tIns="45720" rIns="91440" bIns="45720" rtlCol="0" anchor="b"/>
          <a:lstStyle>
            <a:lvl1pPr algn="l" eaLnBrk="1" fontAlgn="auto" hangingPunct="1">
              <a:spcBef>
                <a:spcPts val="0"/>
              </a:spcBef>
              <a:spcAft>
                <a:spcPts val="0"/>
              </a:spcAft>
              <a:defRPr sz="1100" b="0" i="0">
                <a:solidFill>
                  <a:schemeClr val="tx1">
                    <a:tint val="75000"/>
                    <a:alpha val="60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04D3E865-9581-709E-6C4E-A0D67B56FDA2}"/>
              </a:ext>
            </a:extLst>
          </p:cNvPr>
          <p:cNvSpPr>
            <a:spLocks noGrp="1"/>
          </p:cNvSpPr>
          <p:nvPr>
            <p:ph type="sldNum" sz="quarter" idx="4"/>
          </p:nvPr>
        </p:nvSpPr>
        <p:spPr bwMode="gray">
          <a:xfrm>
            <a:off x="7766050" y="295275"/>
            <a:ext cx="628650" cy="768350"/>
          </a:xfrm>
          <a:prstGeom prst="rect">
            <a:avLst/>
          </a:prstGeom>
        </p:spPr>
        <p:txBody>
          <a:bodyPr vert="horz" wrap="square" lIns="91440" tIns="45720" rIns="91440" bIns="45720" numCol="1" anchor="b" anchorCtr="0" compatLnSpc="1">
            <a:prstTxWarp prst="textNoShape">
              <a:avLst/>
            </a:prstTxWarp>
          </a:bodyPr>
          <a:lstStyle>
            <a:lvl1pPr algn="ctr" eaLnBrk="1" hangingPunct="1">
              <a:defRPr sz="2800">
                <a:solidFill>
                  <a:srgbClr val="FFFFFF"/>
                </a:solidFill>
              </a:defRPr>
            </a:lvl1pPr>
          </a:lstStyle>
          <a:p>
            <a:pPr>
              <a:defRPr/>
            </a:pPr>
            <a:fld id="{43E61850-9B25-421B-AABE-A15198FF08E4}" type="slidenum">
              <a:rPr lang="en-US" altLang="en-US"/>
              <a:pPr>
                <a:defRPr/>
              </a:pPr>
              <a:t>‹#›</a:t>
            </a:fld>
            <a:endParaRPr lang="en-US" altLang="en-US" dirty="0"/>
          </a:p>
        </p:txBody>
      </p:sp>
    </p:spTree>
  </p:cSld>
  <p:clrMap bg1="dk1" tx1="lt1" bg2="dk2" tx2="lt2" accent1="accent1" accent2="accent2" accent3="accent3" accent4="accent4" accent5="accent5" accent6="accent6" hlink="hlink" folHlink="folHlink"/>
  <p:sldLayoutIdLst>
    <p:sldLayoutId id="2147484124" r:id="rId1"/>
    <p:sldLayoutId id="2147484125" r:id="rId2"/>
    <p:sldLayoutId id="2147484126" r:id="rId3"/>
    <p:sldLayoutId id="2147484127" r:id="rId4"/>
    <p:sldLayoutId id="2147484128" r:id="rId5"/>
    <p:sldLayoutId id="2147484129" r:id="rId6"/>
    <p:sldLayoutId id="2147484130" r:id="rId7"/>
    <p:sldLayoutId id="2147484131" r:id="rId8"/>
    <p:sldLayoutId id="2147484132" r:id="rId9"/>
    <p:sldLayoutId id="2147484133" r:id="rId10"/>
    <p:sldLayoutId id="2147484134" r:id="rId11"/>
    <p:sldLayoutId id="2147484138" r:id="rId12"/>
    <p:sldLayoutId id="2147484135" r:id="rId13"/>
    <p:sldLayoutId id="2147484139" r:id="rId14"/>
    <p:sldLayoutId id="2147484140" r:id="rId15"/>
    <p:sldLayoutId id="2147484136" r:id="rId16"/>
    <p:sldLayoutId id="2147484137" r:id="rId17"/>
  </p:sldLayoutIdLst>
  <p:txStyles>
    <p:titleStyle>
      <a:lvl1pPr algn="l" defTabSz="457200" rtl="0" eaLnBrk="0" fontAlgn="base" hangingPunct="0">
        <a:spcBef>
          <a:spcPct val="0"/>
        </a:spcBef>
        <a:spcAft>
          <a:spcPct val="0"/>
        </a:spcAft>
        <a:defRPr sz="4200" kern="1200">
          <a:solidFill>
            <a:schemeClr val="tx2"/>
          </a:solidFill>
          <a:latin typeface="+mj-lt"/>
          <a:ea typeface="+mj-ea"/>
          <a:cs typeface="+mj-cs"/>
        </a:defRPr>
      </a:lvl1pPr>
      <a:lvl2pPr algn="l" defTabSz="457200" rtl="0" eaLnBrk="0" fontAlgn="base" hangingPunct="0">
        <a:spcBef>
          <a:spcPct val="0"/>
        </a:spcBef>
        <a:spcAft>
          <a:spcPct val="0"/>
        </a:spcAft>
        <a:defRPr sz="4200">
          <a:solidFill>
            <a:schemeClr val="tx2"/>
          </a:solidFill>
          <a:latin typeface="Century Gothic" panose="020B0502020202020204" pitchFamily="34" charset="0"/>
        </a:defRPr>
      </a:lvl2pPr>
      <a:lvl3pPr algn="l" defTabSz="457200" rtl="0" eaLnBrk="0" fontAlgn="base" hangingPunct="0">
        <a:spcBef>
          <a:spcPct val="0"/>
        </a:spcBef>
        <a:spcAft>
          <a:spcPct val="0"/>
        </a:spcAft>
        <a:defRPr sz="4200">
          <a:solidFill>
            <a:schemeClr val="tx2"/>
          </a:solidFill>
          <a:latin typeface="Century Gothic" panose="020B0502020202020204" pitchFamily="34" charset="0"/>
        </a:defRPr>
      </a:lvl3pPr>
      <a:lvl4pPr algn="l" defTabSz="457200" rtl="0" eaLnBrk="0" fontAlgn="base" hangingPunct="0">
        <a:spcBef>
          <a:spcPct val="0"/>
        </a:spcBef>
        <a:spcAft>
          <a:spcPct val="0"/>
        </a:spcAft>
        <a:defRPr sz="4200">
          <a:solidFill>
            <a:schemeClr val="tx2"/>
          </a:solidFill>
          <a:latin typeface="Century Gothic" panose="020B0502020202020204" pitchFamily="34" charset="0"/>
        </a:defRPr>
      </a:lvl4pPr>
      <a:lvl5pPr algn="l" defTabSz="457200" rtl="0" eaLnBrk="0" fontAlgn="base" hangingPunct="0">
        <a:spcBef>
          <a:spcPct val="0"/>
        </a:spcBef>
        <a:spcAft>
          <a:spcPct val="0"/>
        </a:spcAft>
        <a:defRPr sz="4200">
          <a:solidFill>
            <a:schemeClr val="tx2"/>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rgbClr val="EF53A5"/>
        </a:buClr>
        <a:buSzPct val="80000"/>
        <a:buFont typeface="Wingdings 3" panose="05040102010807070707" pitchFamily="18" charset="2"/>
        <a:buChar char=""/>
        <a:defRPr sz="2000" kern="1200">
          <a:solidFill>
            <a:schemeClr val="tx1"/>
          </a:solidFill>
          <a:latin typeface="+mj-lt"/>
          <a:ea typeface="+mj-ea"/>
          <a:cs typeface="+mj-cs"/>
        </a:defRPr>
      </a:lvl1pPr>
      <a:lvl2pPr marL="742950" indent="-285750" algn="l" defTabSz="457200" rtl="0" eaLnBrk="0" fontAlgn="base" hangingPunct="0">
        <a:spcBef>
          <a:spcPts val="1000"/>
        </a:spcBef>
        <a:spcAft>
          <a:spcPct val="0"/>
        </a:spcAft>
        <a:buClr>
          <a:srgbClr val="EF53A5"/>
        </a:buClr>
        <a:buSzPct val="80000"/>
        <a:buFont typeface="Wingdings 3" panose="05040102010807070707" pitchFamily="18" charset="2"/>
        <a:buChar char=""/>
        <a:defRPr kern="1200">
          <a:solidFill>
            <a:schemeClr val="tx1"/>
          </a:solidFill>
          <a:latin typeface="+mj-lt"/>
          <a:ea typeface="+mj-ea"/>
          <a:cs typeface="+mj-cs"/>
        </a:defRPr>
      </a:lvl2pPr>
      <a:lvl3pPr marL="1143000" indent="-228600" algn="l" defTabSz="457200" rtl="0" eaLnBrk="0" fontAlgn="base" hangingPunct="0">
        <a:spcBef>
          <a:spcPts val="1000"/>
        </a:spcBef>
        <a:spcAft>
          <a:spcPct val="0"/>
        </a:spcAft>
        <a:buClr>
          <a:srgbClr val="EF53A5"/>
        </a:buClr>
        <a:buSzPct val="80000"/>
        <a:buFont typeface="Wingdings 3" panose="05040102010807070707" pitchFamily="18" charset="2"/>
        <a:buChar char=""/>
        <a:defRPr sz="1600" kern="1200">
          <a:solidFill>
            <a:schemeClr val="tx1"/>
          </a:solidFill>
          <a:latin typeface="+mj-lt"/>
          <a:ea typeface="+mj-ea"/>
          <a:cs typeface="+mj-cs"/>
        </a:defRPr>
      </a:lvl3pPr>
      <a:lvl4pPr marL="1600200" indent="-228600" algn="l" defTabSz="457200" rtl="0" eaLnBrk="0" fontAlgn="base" hangingPunct="0">
        <a:spcBef>
          <a:spcPts val="1000"/>
        </a:spcBef>
        <a:spcAft>
          <a:spcPct val="0"/>
        </a:spcAft>
        <a:buClr>
          <a:srgbClr val="EF53A5"/>
        </a:buClr>
        <a:buSzPct val="80000"/>
        <a:buFont typeface="Wingdings 3" panose="05040102010807070707" pitchFamily="18" charset="2"/>
        <a:buChar char=""/>
        <a:defRPr sz="1400" kern="1200">
          <a:solidFill>
            <a:schemeClr val="tx1"/>
          </a:solidFill>
          <a:latin typeface="+mj-lt"/>
          <a:ea typeface="+mj-ea"/>
          <a:cs typeface="+mj-cs"/>
        </a:defRPr>
      </a:lvl4pPr>
      <a:lvl5pPr marL="2057400" indent="-228600" algn="l" defTabSz="457200" rtl="0" eaLnBrk="0" fontAlgn="base" hangingPunct="0">
        <a:spcBef>
          <a:spcPts val="1000"/>
        </a:spcBef>
        <a:spcAft>
          <a:spcPct val="0"/>
        </a:spcAft>
        <a:buClr>
          <a:srgbClr val="EF53A5"/>
        </a:buClr>
        <a:buSzPct val="80000"/>
        <a:buFont typeface="Wingdings 3" panose="05040102010807070707" pitchFamily="18" charset="2"/>
        <a:buChar char=""/>
        <a:defRPr sz="140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4BABFFAD-4A1F-D1CC-472E-C6179CA7B2FF}"/>
              </a:ext>
            </a:extLst>
          </p:cNvPr>
          <p:cNvSpPr>
            <a:spLocks noGrp="1" noChangeArrowheads="1"/>
          </p:cNvSpPr>
          <p:nvPr>
            <p:ph type="ctrTitle"/>
          </p:nvPr>
        </p:nvSpPr>
        <p:spPr>
          <a:xfrm>
            <a:off x="866775" y="1447800"/>
            <a:ext cx="6619875" cy="3328988"/>
          </a:xfrm>
        </p:spPr>
        <p:txBody>
          <a:bodyPr/>
          <a:lstStyle/>
          <a:p>
            <a:r>
              <a:rPr lang="en-US" altLang="en-US" sz="5400"/>
              <a:t>Alzheimer’s Disease Research &amp; Debunking the Myths</a:t>
            </a:r>
          </a:p>
        </p:txBody>
      </p:sp>
      <p:sp>
        <p:nvSpPr>
          <p:cNvPr id="3" name="Subtitle 2">
            <a:extLst>
              <a:ext uri="{FF2B5EF4-FFF2-40B4-BE49-F238E27FC236}">
                <a16:creationId xmlns:a16="http://schemas.microsoft.com/office/drawing/2014/main" id="{250E9F4B-AD5D-0FA1-2F7A-FE411B949D49}"/>
              </a:ext>
            </a:extLst>
          </p:cNvPr>
          <p:cNvSpPr>
            <a:spLocks noGrp="1"/>
          </p:cNvSpPr>
          <p:nvPr>
            <p:ph type="subTitle" idx="1"/>
          </p:nvPr>
        </p:nvSpPr>
        <p:spPr>
          <a:xfrm>
            <a:off x="866775" y="4776788"/>
            <a:ext cx="6619875" cy="862012"/>
          </a:xfrm>
        </p:spPr>
        <p:txBody>
          <a:bodyPr/>
          <a:lstStyle/>
          <a:p>
            <a:pPr>
              <a:defRPr/>
            </a:pPr>
            <a:r>
              <a:rPr lang="en-US"/>
              <a:t>M. Reza Bolouri, MD </a:t>
            </a:r>
          </a:p>
          <a:p>
            <a:pPr>
              <a:defRPr/>
            </a:pPr>
            <a:r>
              <a:rPr lang="en-US"/>
              <a:t>Alzheimer’s Memory Center</a:t>
            </a:r>
          </a:p>
          <a:p>
            <a:pPr>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0BCA7533-3242-A2F9-4A77-562C3299847B}"/>
              </a:ext>
            </a:extLst>
          </p:cNvPr>
          <p:cNvSpPr>
            <a:spLocks noGrp="1" noChangeArrowheads="1"/>
          </p:cNvSpPr>
          <p:nvPr>
            <p:ph type="title"/>
          </p:nvPr>
        </p:nvSpPr>
        <p:spPr/>
        <p:txBody>
          <a:bodyPr/>
          <a:lstStyle/>
          <a:p>
            <a:r>
              <a:rPr lang="en-US" altLang="en-US"/>
              <a:t>AD Research</a:t>
            </a:r>
          </a:p>
        </p:txBody>
      </p:sp>
      <p:sp>
        <p:nvSpPr>
          <p:cNvPr id="16387" name="Content Placeholder 2">
            <a:extLst>
              <a:ext uri="{FF2B5EF4-FFF2-40B4-BE49-F238E27FC236}">
                <a16:creationId xmlns:a16="http://schemas.microsoft.com/office/drawing/2014/main" id="{BC4583ED-0B9E-FBD5-7507-ACEC00D99DF6}"/>
              </a:ext>
            </a:extLst>
          </p:cNvPr>
          <p:cNvSpPr>
            <a:spLocks noGrp="1" noChangeArrowheads="1"/>
          </p:cNvSpPr>
          <p:nvPr>
            <p:ph idx="1"/>
          </p:nvPr>
        </p:nvSpPr>
        <p:spPr/>
        <p:txBody>
          <a:bodyPr/>
          <a:lstStyle/>
          <a:p>
            <a:r>
              <a:rPr lang="en-US" altLang="en-US"/>
              <a:t>The Amyloid hypothesis seems to be the widely acceptable theory since the detection of Amyloid and Tau proteins have shown high correlation to the development of AD</a:t>
            </a:r>
          </a:p>
          <a:p>
            <a:endParaRPr lang="en-US" altLang="en-US"/>
          </a:p>
          <a:p>
            <a:r>
              <a:rPr lang="en-US" altLang="en-US"/>
              <a:t>We are also looking at anti-inflammatory and immune modulators, Vascular enhancers and drugs that can improve glucose metabolism</a:t>
            </a:r>
          </a:p>
          <a:p>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C9BE3371-CEBE-99D1-8945-015FF8A6B825}"/>
              </a:ext>
            </a:extLst>
          </p:cNvPr>
          <p:cNvSpPr>
            <a:spLocks noGrp="1" noChangeArrowheads="1"/>
          </p:cNvSpPr>
          <p:nvPr>
            <p:ph type="title"/>
          </p:nvPr>
        </p:nvSpPr>
        <p:spPr/>
        <p:txBody>
          <a:bodyPr/>
          <a:lstStyle/>
          <a:p>
            <a:r>
              <a:rPr lang="en-US" altLang="en-US"/>
              <a:t>AD Research</a:t>
            </a:r>
          </a:p>
        </p:txBody>
      </p:sp>
      <p:sp>
        <p:nvSpPr>
          <p:cNvPr id="17411" name="Content Placeholder 2">
            <a:extLst>
              <a:ext uri="{FF2B5EF4-FFF2-40B4-BE49-F238E27FC236}">
                <a16:creationId xmlns:a16="http://schemas.microsoft.com/office/drawing/2014/main" id="{68333893-44FC-F634-A57B-9D7EBA724916}"/>
              </a:ext>
            </a:extLst>
          </p:cNvPr>
          <p:cNvSpPr>
            <a:spLocks noGrp="1" noChangeArrowheads="1"/>
          </p:cNvSpPr>
          <p:nvPr>
            <p:ph idx="1"/>
          </p:nvPr>
        </p:nvSpPr>
        <p:spPr/>
        <p:txBody>
          <a:bodyPr/>
          <a:lstStyle/>
          <a:p>
            <a:r>
              <a:rPr lang="en-US" altLang="en-US"/>
              <a:t>We can not do this alone. We need help from the primary care providers and the community to participate in this fight that has robbed so many people of their lives and livelihood</a:t>
            </a:r>
          </a:p>
          <a:p>
            <a:r>
              <a:rPr lang="en-US" altLang="en-US"/>
              <a:t>It affects everyone within the family such as desperation, isolation and feeling of heplesnes</a:t>
            </a:r>
          </a:p>
          <a:p>
            <a:r>
              <a:rPr lang="en-US" altLang="en-US"/>
              <a:t>Many people are reluctant to participate because of the concerns for safety and time that they need to dedicate to the research process.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1893ABD0-FC3A-BA1C-30C1-187C08F53681}"/>
              </a:ext>
            </a:extLst>
          </p:cNvPr>
          <p:cNvSpPr>
            <a:spLocks noGrp="1" noChangeArrowheads="1"/>
          </p:cNvSpPr>
          <p:nvPr>
            <p:ph type="title"/>
          </p:nvPr>
        </p:nvSpPr>
        <p:spPr/>
        <p:txBody>
          <a:bodyPr/>
          <a:lstStyle/>
          <a:p>
            <a:r>
              <a:rPr lang="en-US" altLang="en-US"/>
              <a:t>AD Research</a:t>
            </a:r>
          </a:p>
        </p:txBody>
      </p:sp>
      <p:sp>
        <p:nvSpPr>
          <p:cNvPr id="18435" name="Content Placeholder 2">
            <a:extLst>
              <a:ext uri="{FF2B5EF4-FFF2-40B4-BE49-F238E27FC236}">
                <a16:creationId xmlns:a16="http://schemas.microsoft.com/office/drawing/2014/main" id="{5A542FAE-38E1-8BA0-CA92-529D907606FB}"/>
              </a:ext>
            </a:extLst>
          </p:cNvPr>
          <p:cNvSpPr>
            <a:spLocks noGrp="1" noChangeArrowheads="1"/>
          </p:cNvSpPr>
          <p:nvPr>
            <p:ph idx="1"/>
          </p:nvPr>
        </p:nvSpPr>
        <p:spPr/>
        <p:txBody>
          <a:bodyPr/>
          <a:lstStyle/>
          <a:p>
            <a:r>
              <a:rPr lang="en-US" altLang="en-US"/>
              <a:t>For many people, research sounds scary since our knowledge about research is limited</a:t>
            </a:r>
          </a:p>
          <a:p>
            <a:r>
              <a:rPr lang="en-US" altLang="en-US"/>
              <a:t>We hear about the experiments that have been done on humans for various purposes</a:t>
            </a:r>
          </a:p>
          <a:p>
            <a:r>
              <a:rPr lang="en-US" altLang="en-US"/>
              <a:t>Throughout the history some experiments have not been successful and some have been risky.</a:t>
            </a:r>
          </a:p>
          <a:p>
            <a:r>
              <a:rPr lang="en-US" altLang="en-US"/>
              <a:t>It is the fear of unknown, and for many it is not worth the risk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5E9FB0EB-2FA3-79EC-2A41-4F582A501ACF}"/>
              </a:ext>
            </a:extLst>
          </p:cNvPr>
          <p:cNvSpPr>
            <a:spLocks noGrp="1" noChangeArrowheads="1"/>
          </p:cNvSpPr>
          <p:nvPr>
            <p:ph type="title"/>
          </p:nvPr>
        </p:nvSpPr>
        <p:spPr/>
        <p:txBody>
          <a:bodyPr/>
          <a:lstStyle/>
          <a:p>
            <a:r>
              <a:rPr lang="en-US" altLang="en-US"/>
              <a:t>AD Research</a:t>
            </a:r>
          </a:p>
        </p:txBody>
      </p:sp>
      <p:sp>
        <p:nvSpPr>
          <p:cNvPr id="19459" name="Content Placeholder 2">
            <a:extLst>
              <a:ext uri="{FF2B5EF4-FFF2-40B4-BE49-F238E27FC236}">
                <a16:creationId xmlns:a16="http://schemas.microsoft.com/office/drawing/2014/main" id="{6772B38F-85BA-8AE6-1257-77A2BC6D57D1}"/>
              </a:ext>
            </a:extLst>
          </p:cNvPr>
          <p:cNvSpPr>
            <a:spLocks noGrp="1" noChangeArrowheads="1"/>
          </p:cNvSpPr>
          <p:nvPr>
            <p:ph idx="1"/>
          </p:nvPr>
        </p:nvSpPr>
        <p:spPr/>
        <p:txBody>
          <a:bodyPr/>
          <a:lstStyle/>
          <a:p>
            <a:r>
              <a:rPr lang="en-US" altLang="en-US"/>
              <a:t>Many people hear about lab rats, animal studies and the Guinea Pig misperception</a:t>
            </a:r>
          </a:p>
          <a:p>
            <a:r>
              <a:rPr lang="en-US" altLang="en-US"/>
              <a:t>If not for the research, we would not have some of the life saving treatments that are currently on the market</a:t>
            </a:r>
          </a:p>
          <a:p>
            <a:r>
              <a:rPr lang="en-US" altLang="en-US"/>
              <a:t>Today people are living longer because of these life saving treatments</a:t>
            </a:r>
          </a:p>
          <a:p>
            <a:r>
              <a:rPr lang="en-US" altLang="en-US"/>
              <a:t>Many cancers are now treatable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1AFE7545-929A-B317-A3E8-A0417A2E32B6}"/>
              </a:ext>
            </a:extLst>
          </p:cNvPr>
          <p:cNvSpPr>
            <a:spLocks noGrp="1" noChangeArrowheads="1"/>
          </p:cNvSpPr>
          <p:nvPr>
            <p:ph type="title"/>
          </p:nvPr>
        </p:nvSpPr>
        <p:spPr/>
        <p:txBody>
          <a:bodyPr/>
          <a:lstStyle/>
          <a:p>
            <a:r>
              <a:rPr lang="en-US" altLang="en-US"/>
              <a:t>Double blind nature of research</a:t>
            </a:r>
          </a:p>
        </p:txBody>
      </p:sp>
      <p:sp>
        <p:nvSpPr>
          <p:cNvPr id="20483" name="Content Placeholder 2">
            <a:extLst>
              <a:ext uri="{FF2B5EF4-FFF2-40B4-BE49-F238E27FC236}">
                <a16:creationId xmlns:a16="http://schemas.microsoft.com/office/drawing/2014/main" id="{053D8B39-1CE5-5CD5-326A-B5D4FC567103}"/>
              </a:ext>
            </a:extLst>
          </p:cNvPr>
          <p:cNvSpPr>
            <a:spLocks noGrp="1" noChangeArrowheads="1"/>
          </p:cNvSpPr>
          <p:nvPr>
            <p:ph idx="1"/>
          </p:nvPr>
        </p:nvSpPr>
        <p:spPr/>
        <p:txBody>
          <a:bodyPr/>
          <a:lstStyle/>
          <a:p>
            <a:r>
              <a:rPr lang="en-US" altLang="en-US"/>
              <a:t>In order for the FDA to approve or disprove a drug, there is a need for a control group to distinguish the difference between active drug versus placebo</a:t>
            </a:r>
          </a:p>
          <a:p>
            <a:r>
              <a:rPr lang="en-US" altLang="en-US"/>
              <a:t>However, in most studies a higher number of participants get the active treatment compared to placebo</a:t>
            </a:r>
          </a:p>
          <a:p>
            <a:r>
              <a:rPr lang="en-US" altLang="en-US"/>
              <a:t>The worst case scenario id 50/50 meaning that 50% may get the drug and 50% placebo. This information will always be disclosed in the consent form. </a:t>
            </a:r>
          </a:p>
          <a:p>
            <a:r>
              <a:rPr lang="en-US" altLang="en-US"/>
              <a:t>If a subject does not participate in a clinical trial, they will have 0% change of getting the study drug.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67F995D2-3155-61E2-285C-CC589D7D9699}"/>
              </a:ext>
            </a:extLst>
          </p:cNvPr>
          <p:cNvSpPr>
            <a:spLocks noGrp="1" noChangeArrowheads="1"/>
          </p:cNvSpPr>
          <p:nvPr>
            <p:ph type="title"/>
          </p:nvPr>
        </p:nvSpPr>
        <p:spPr/>
        <p:txBody>
          <a:bodyPr/>
          <a:lstStyle/>
          <a:p>
            <a:r>
              <a:rPr lang="en-US" altLang="en-US"/>
              <a:t>AD Research</a:t>
            </a:r>
          </a:p>
        </p:txBody>
      </p:sp>
      <p:sp>
        <p:nvSpPr>
          <p:cNvPr id="21507" name="Content Placeholder 2">
            <a:extLst>
              <a:ext uri="{FF2B5EF4-FFF2-40B4-BE49-F238E27FC236}">
                <a16:creationId xmlns:a16="http://schemas.microsoft.com/office/drawing/2014/main" id="{D492B339-0103-1FEB-418A-F8475B5355E8}"/>
              </a:ext>
            </a:extLst>
          </p:cNvPr>
          <p:cNvSpPr>
            <a:spLocks noGrp="1" noChangeArrowheads="1"/>
          </p:cNvSpPr>
          <p:nvPr>
            <p:ph idx="1"/>
          </p:nvPr>
        </p:nvSpPr>
        <p:spPr/>
        <p:txBody>
          <a:bodyPr/>
          <a:lstStyle/>
          <a:p>
            <a:r>
              <a:rPr lang="en-US" altLang="en-US"/>
              <a:t>Currently in AD trials, we are looking to treat the earliest stages of the disease and it is never too early to get involved. Clinical trials are available for healthy people as well. </a:t>
            </a:r>
          </a:p>
          <a:p>
            <a:r>
              <a:rPr lang="en-US" altLang="en-US"/>
              <a:t>In fact through the screening, the participants who have multiple medical issues do not qualify for research</a:t>
            </a:r>
          </a:p>
          <a:p>
            <a:r>
              <a:rPr lang="en-US" altLang="en-US"/>
              <a:t>There are multiple safety checks throughout the study to ensure that the benefits outweigh the risks and that no harm is done to the participants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A05BF496-6F76-A753-C6FD-32DC420E6A42}"/>
              </a:ext>
            </a:extLst>
          </p:cNvPr>
          <p:cNvSpPr>
            <a:spLocks noGrp="1" noChangeArrowheads="1"/>
          </p:cNvSpPr>
          <p:nvPr>
            <p:ph type="title"/>
          </p:nvPr>
        </p:nvSpPr>
        <p:spPr/>
        <p:txBody>
          <a:bodyPr/>
          <a:lstStyle/>
          <a:p>
            <a:r>
              <a:rPr lang="en-US" altLang="en-US"/>
              <a:t>AD Research</a:t>
            </a:r>
          </a:p>
        </p:txBody>
      </p:sp>
      <p:sp>
        <p:nvSpPr>
          <p:cNvPr id="22531" name="Content Placeholder 2">
            <a:extLst>
              <a:ext uri="{FF2B5EF4-FFF2-40B4-BE49-F238E27FC236}">
                <a16:creationId xmlns:a16="http://schemas.microsoft.com/office/drawing/2014/main" id="{C3065004-363E-C2B5-7138-3CBD46B73788}"/>
              </a:ext>
            </a:extLst>
          </p:cNvPr>
          <p:cNvSpPr>
            <a:spLocks noGrp="1" noChangeArrowheads="1"/>
          </p:cNvSpPr>
          <p:nvPr>
            <p:ph idx="1"/>
          </p:nvPr>
        </p:nvSpPr>
        <p:spPr/>
        <p:txBody>
          <a:bodyPr/>
          <a:lstStyle/>
          <a:p>
            <a:r>
              <a:rPr lang="en-US" altLang="en-US"/>
              <a:t>Understanding research requires community outreach to educate the community about the importance of research</a:t>
            </a:r>
          </a:p>
          <a:p>
            <a:r>
              <a:rPr lang="en-US" altLang="en-US"/>
              <a:t>We have made advances in cancer treatment and currently HIV patients are able to live a full life with effective treatments</a:t>
            </a:r>
          </a:p>
          <a:p>
            <a:r>
              <a:rPr lang="en-US" altLang="en-US"/>
              <a:t>We are hoping to find more effective treatments that can halt the progression of AD so patients can maintain a meaningful quality of life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005DC637-01B3-A89D-B7C8-C80C5E003DBE}"/>
              </a:ext>
            </a:extLst>
          </p:cNvPr>
          <p:cNvSpPr>
            <a:spLocks noGrp="1" noChangeArrowheads="1"/>
          </p:cNvSpPr>
          <p:nvPr>
            <p:ph type="title"/>
          </p:nvPr>
        </p:nvSpPr>
        <p:spPr/>
        <p:txBody>
          <a:bodyPr/>
          <a:lstStyle/>
          <a:p>
            <a:r>
              <a:rPr lang="en-US" altLang="en-US"/>
              <a:t>AD Risk</a:t>
            </a:r>
          </a:p>
        </p:txBody>
      </p:sp>
      <p:sp>
        <p:nvSpPr>
          <p:cNvPr id="23555" name="Content Placeholder 2">
            <a:extLst>
              <a:ext uri="{FF2B5EF4-FFF2-40B4-BE49-F238E27FC236}">
                <a16:creationId xmlns:a16="http://schemas.microsoft.com/office/drawing/2014/main" id="{4D9C18B4-A2D1-C834-B804-432AC07CA979}"/>
              </a:ext>
            </a:extLst>
          </p:cNvPr>
          <p:cNvSpPr>
            <a:spLocks noGrp="1" noChangeArrowheads="1"/>
          </p:cNvSpPr>
          <p:nvPr>
            <p:ph idx="1"/>
          </p:nvPr>
        </p:nvSpPr>
        <p:spPr/>
        <p:txBody>
          <a:bodyPr/>
          <a:lstStyle/>
          <a:p>
            <a:r>
              <a:rPr lang="en-US" altLang="en-US"/>
              <a:t>Although most research is done in Caucasians and the statistics in research reveal most Caucasians affected,  African Americans and Hispanics are at higher risk </a:t>
            </a:r>
          </a:p>
          <a:p>
            <a:r>
              <a:rPr lang="en-US" altLang="en-US"/>
              <a:t>This creates a dilemma for the scientists who are studying a particular disease that is represented by all different races.</a:t>
            </a:r>
          </a:p>
          <a:p>
            <a:r>
              <a:rPr lang="en-US" altLang="en-US"/>
              <a:t>It is extremely important that we study different races to better understand how racial differences can affect the treatment outcomes.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0E62F466-1DBA-84B3-7A2E-A16413DE2D93}"/>
              </a:ext>
            </a:extLst>
          </p:cNvPr>
          <p:cNvSpPr>
            <a:spLocks noGrp="1" noChangeArrowheads="1"/>
          </p:cNvSpPr>
          <p:nvPr>
            <p:ph type="title"/>
          </p:nvPr>
        </p:nvSpPr>
        <p:spPr/>
        <p:txBody>
          <a:bodyPr/>
          <a:lstStyle/>
          <a:p>
            <a:r>
              <a:rPr lang="en-US" altLang="en-US"/>
              <a:t>Conclusion</a:t>
            </a:r>
          </a:p>
        </p:txBody>
      </p:sp>
      <p:sp>
        <p:nvSpPr>
          <p:cNvPr id="24579" name="Content Placeholder 2">
            <a:extLst>
              <a:ext uri="{FF2B5EF4-FFF2-40B4-BE49-F238E27FC236}">
                <a16:creationId xmlns:a16="http://schemas.microsoft.com/office/drawing/2014/main" id="{B8DAC578-69A7-DE99-1BBD-780B19189ED3}"/>
              </a:ext>
            </a:extLst>
          </p:cNvPr>
          <p:cNvSpPr>
            <a:spLocks noGrp="1" noChangeArrowheads="1"/>
          </p:cNvSpPr>
          <p:nvPr>
            <p:ph idx="1"/>
          </p:nvPr>
        </p:nvSpPr>
        <p:spPr/>
        <p:txBody>
          <a:bodyPr/>
          <a:lstStyle/>
          <a:p>
            <a:r>
              <a:rPr lang="en-US" altLang="en-US"/>
              <a:t>AD is a devastating disease and requires special attention by getting everyone involved</a:t>
            </a:r>
          </a:p>
          <a:p>
            <a:r>
              <a:rPr lang="en-US" altLang="en-US"/>
              <a:t>We are all in this together and need the involvement of every race and gender to improve our understanding of this disease</a:t>
            </a:r>
          </a:p>
          <a:p>
            <a:r>
              <a:rPr lang="en-US" altLang="en-US"/>
              <a:t>Together, hopefully one day we can get this disease under control </a:t>
            </a:r>
          </a:p>
          <a:p>
            <a:r>
              <a:rPr lang="en-US" altLang="en-US"/>
              <a:t>Everyone will benefit from more effective treatments.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01B639FC-B360-7FCB-CEC4-B6EA9032F626}"/>
              </a:ext>
            </a:extLst>
          </p:cNvPr>
          <p:cNvSpPr>
            <a:spLocks noGrp="1" noChangeArrowheads="1"/>
          </p:cNvSpPr>
          <p:nvPr>
            <p:ph type="title"/>
          </p:nvPr>
        </p:nvSpPr>
        <p:spPr/>
        <p:txBody>
          <a:bodyPr/>
          <a:lstStyle/>
          <a:p>
            <a:r>
              <a:rPr lang="en-US" altLang="en-US" dirty="0"/>
              <a:t>Q &amp; A </a:t>
            </a:r>
          </a:p>
        </p:txBody>
      </p:sp>
      <p:sp>
        <p:nvSpPr>
          <p:cNvPr id="25603" name="Content Placeholder 2">
            <a:extLst>
              <a:ext uri="{FF2B5EF4-FFF2-40B4-BE49-F238E27FC236}">
                <a16:creationId xmlns:a16="http://schemas.microsoft.com/office/drawing/2014/main" id="{9D12B349-8BC9-3AE4-BF59-D94086FAB118}"/>
              </a:ext>
            </a:extLst>
          </p:cNvPr>
          <p:cNvSpPr>
            <a:spLocks noGrp="1" noChangeArrowheads="1"/>
          </p:cNvSpPr>
          <p:nvPr>
            <p:ph idx="1"/>
          </p:nvPr>
        </p:nvSpPr>
        <p:spPr/>
        <p:txBody>
          <a:bodyPr/>
          <a:lstStyle/>
          <a:p>
            <a:r>
              <a:rPr lang="en-US" altLang="en-US" dirty="0"/>
              <a:t>Thank you for having us! </a:t>
            </a:r>
          </a:p>
          <a:p>
            <a:r>
              <a:rPr lang="en-US" altLang="en-US" dirty="0"/>
              <a:t>For more information, please call our office at 704-364-4000 </a:t>
            </a:r>
            <a:r>
              <a:rPr lang="en-US" altLang="en-US" dirty="0" err="1"/>
              <a:t>ext</a:t>
            </a:r>
            <a:r>
              <a:rPr lang="en-US" altLang="en-US" dirty="0"/>
              <a:t> 235. Shereen will be more than happy to help you. </a:t>
            </a:r>
          </a:p>
          <a:p>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EC0ABAF-27C7-3BF8-8FA0-D17978C938F3}"/>
              </a:ext>
            </a:extLst>
          </p:cNvPr>
          <p:cNvSpPr>
            <a:spLocks noGrp="1" noChangeArrowheads="1"/>
          </p:cNvSpPr>
          <p:nvPr>
            <p:ph type="title"/>
          </p:nvPr>
        </p:nvSpPr>
        <p:spPr/>
        <p:txBody>
          <a:bodyPr/>
          <a:lstStyle/>
          <a:p>
            <a:r>
              <a:rPr lang="en-US" altLang="en-US"/>
              <a:t>AD statistics</a:t>
            </a:r>
          </a:p>
        </p:txBody>
      </p:sp>
      <p:sp>
        <p:nvSpPr>
          <p:cNvPr id="7171" name="Content Placeholder 2">
            <a:extLst>
              <a:ext uri="{FF2B5EF4-FFF2-40B4-BE49-F238E27FC236}">
                <a16:creationId xmlns:a16="http://schemas.microsoft.com/office/drawing/2014/main" id="{86E12750-4022-BFD9-577E-96341C7C9F18}"/>
              </a:ext>
            </a:extLst>
          </p:cNvPr>
          <p:cNvSpPr>
            <a:spLocks noGrp="1" noChangeArrowheads="1"/>
          </p:cNvSpPr>
          <p:nvPr>
            <p:ph idx="1"/>
          </p:nvPr>
        </p:nvSpPr>
        <p:spPr/>
        <p:txBody>
          <a:bodyPr/>
          <a:lstStyle/>
          <a:p>
            <a:r>
              <a:rPr lang="en-US" altLang="en-US"/>
              <a:t>The most common cause of Dementia</a:t>
            </a:r>
          </a:p>
          <a:p>
            <a:endParaRPr lang="en-US" altLang="en-US"/>
          </a:p>
          <a:p>
            <a:r>
              <a:rPr lang="en-US" altLang="en-US"/>
              <a:t>It’s the 6</a:t>
            </a:r>
            <a:r>
              <a:rPr lang="en-US" altLang="en-US" baseline="30000"/>
              <a:t>th</a:t>
            </a:r>
            <a:r>
              <a:rPr lang="en-US" altLang="en-US"/>
              <a:t> leading cause of death in the US</a:t>
            </a:r>
          </a:p>
          <a:p>
            <a:endParaRPr lang="en-US" altLang="en-US"/>
          </a:p>
          <a:p>
            <a:r>
              <a:rPr lang="en-US" altLang="en-US"/>
              <a:t>It’s the 4</a:t>
            </a:r>
            <a:r>
              <a:rPr lang="en-US" altLang="en-US" baseline="30000"/>
              <a:t>th</a:t>
            </a:r>
            <a:r>
              <a:rPr lang="en-US" altLang="en-US"/>
              <a:t> leading cause of death among US population age 65 years or older</a:t>
            </a:r>
          </a:p>
          <a:p>
            <a:endParaRPr lang="en-US" altLang="en-US"/>
          </a:p>
          <a:p>
            <a:r>
              <a:rPr lang="en-US" altLang="en-US"/>
              <a:t>6.7 million Americans age 65 years or older are living with Alzheimer’s disease.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95073E4-6852-E098-50FB-AB445DAF86EB}"/>
              </a:ext>
            </a:extLst>
          </p:cNvPr>
          <p:cNvSpPr>
            <a:spLocks noGrp="1" noChangeArrowheads="1"/>
          </p:cNvSpPr>
          <p:nvPr>
            <p:ph type="title"/>
          </p:nvPr>
        </p:nvSpPr>
        <p:spPr/>
        <p:txBody>
          <a:bodyPr/>
          <a:lstStyle/>
          <a:p>
            <a:pPr eaLnBrk="1" hangingPunct="1"/>
            <a:r>
              <a:rPr lang="en-US" altLang="en-US"/>
              <a:t>Forecast of Alzheimer’s Disease Prevalence in the U.S.</a:t>
            </a:r>
          </a:p>
        </p:txBody>
      </p:sp>
      <p:sp>
        <p:nvSpPr>
          <p:cNvPr id="967683" name="AutoShape 3">
            <a:extLst>
              <a:ext uri="{FF2B5EF4-FFF2-40B4-BE49-F238E27FC236}">
                <a16:creationId xmlns:a16="http://schemas.microsoft.com/office/drawing/2014/main" id="{EE7B31D8-50AA-F1E5-2A73-29B16E607479}"/>
              </a:ext>
            </a:extLst>
          </p:cNvPr>
          <p:cNvSpPr>
            <a:spLocks noChangeArrowheads="1"/>
          </p:cNvSpPr>
          <p:nvPr/>
        </p:nvSpPr>
        <p:spPr bwMode="auto">
          <a:xfrm>
            <a:off x="292100" y="1662113"/>
            <a:ext cx="8569325" cy="889000"/>
          </a:xfrm>
          <a:prstGeom prst="rightArrow">
            <a:avLst>
              <a:gd name="adj1" fmla="val 63019"/>
              <a:gd name="adj2" fmla="val 117412"/>
            </a:avLst>
          </a:prstGeom>
          <a:gradFill rotWithShape="0">
            <a:gsLst>
              <a:gs pos="0">
                <a:schemeClr val="accent2"/>
              </a:gs>
              <a:gs pos="100000">
                <a:schemeClr val="accent2">
                  <a:gamma/>
                  <a:tint val="39216"/>
                  <a:invGamma/>
                </a:schemeClr>
              </a:gs>
            </a:gsLst>
            <a:lin ang="0" scaled="1"/>
          </a:gradFill>
          <a:ln w="19050">
            <a:solidFill>
              <a:schemeClr val="accent2"/>
            </a:solidFill>
            <a:miter lim="800000"/>
            <a:headEnd/>
            <a:tailEnd/>
          </a:ln>
          <a:effectLst/>
        </p:spPr>
        <p:txBody>
          <a:bodyPr wrap="none" anchor="ctr"/>
          <a:lstStyle/>
          <a:p>
            <a:pPr eaLnBrk="1" fontAlgn="auto" hangingPunct="1">
              <a:spcBef>
                <a:spcPts val="0"/>
              </a:spcBef>
              <a:spcAft>
                <a:spcPts val="0"/>
              </a:spcAft>
              <a:defRPr/>
            </a:pPr>
            <a:endParaRPr lang="en-US" dirty="0">
              <a:latin typeface="+mn-lt"/>
            </a:endParaRPr>
          </a:p>
        </p:txBody>
      </p:sp>
      <p:sp>
        <p:nvSpPr>
          <p:cNvPr id="8196" name="Text Box 4">
            <a:extLst>
              <a:ext uri="{FF2B5EF4-FFF2-40B4-BE49-F238E27FC236}">
                <a16:creationId xmlns:a16="http://schemas.microsoft.com/office/drawing/2014/main" id="{B95FA7FA-3C81-EE9A-4C88-FE2E50A4A8F8}"/>
              </a:ext>
            </a:extLst>
          </p:cNvPr>
          <p:cNvSpPr txBox="1">
            <a:spLocks noChangeArrowheads="1"/>
          </p:cNvSpPr>
          <p:nvPr/>
        </p:nvSpPr>
        <p:spPr bwMode="auto">
          <a:xfrm>
            <a:off x="3571875" y="1909763"/>
            <a:ext cx="749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rgbClr val="EF53A5"/>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EF53A5"/>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EF53A5"/>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ctr" eaLnBrk="1" hangingPunct="1">
              <a:spcBef>
                <a:spcPct val="0"/>
              </a:spcBef>
              <a:buClrTx/>
              <a:buSzTx/>
              <a:buFontTx/>
              <a:buNone/>
            </a:pPr>
            <a:r>
              <a:rPr lang="en-US" altLang="en-US" b="1">
                <a:solidFill>
                  <a:srgbClr val="000000"/>
                </a:solidFill>
                <a:latin typeface="Arial" panose="020B0604020202020204" pitchFamily="34" charset="0"/>
              </a:rPr>
              <a:t>2030</a:t>
            </a:r>
          </a:p>
        </p:txBody>
      </p:sp>
      <p:sp>
        <p:nvSpPr>
          <p:cNvPr id="8197" name="Text Box 5">
            <a:extLst>
              <a:ext uri="{FF2B5EF4-FFF2-40B4-BE49-F238E27FC236}">
                <a16:creationId xmlns:a16="http://schemas.microsoft.com/office/drawing/2014/main" id="{83F2C828-EC28-3B00-ABB2-44AAA5368D72}"/>
              </a:ext>
            </a:extLst>
          </p:cNvPr>
          <p:cNvSpPr txBox="1">
            <a:spLocks noChangeArrowheads="1"/>
          </p:cNvSpPr>
          <p:nvPr/>
        </p:nvSpPr>
        <p:spPr bwMode="auto">
          <a:xfrm>
            <a:off x="6573838" y="1909763"/>
            <a:ext cx="749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rgbClr val="EF53A5"/>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EF53A5"/>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EF53A5"/>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ctr" eaLnBrk="1" hangingPunct="1">
              <a:spcBef>
                <a:spcPct val="0"/>
              </a:spcBef>
              <a:buClrTx/>
              <a:buSzTx/>
              <a:buFontTx/>
              <a:buNone/>
            </a:pPr>
            <a:r>
              <a:rPr lang="en-US" altLang="en-US" b="1">
                <a:solidFill>
                  <a:srgbClr val="000000"/>
                </a:solidFill>
                <a:latin typeface="Arial" panose="020B0604020202020204" pitchFamily="34" charset="0"/>
              </a:rPr>
              <a:t>2050</a:t>
            </a:r>
          </a:p>
        </p:txBody>
      </p:sp>
      <p:sp>
        <p:nvSpPr>
          <p:cNvPr id="967686" name="Text Box 6">
            <a:extLst>
              <a:ext uri="{FF2B5EF4-FFF2-40B4-BE49-F238E27FC236}">
                <a16:creationId xmlns:a16="http://schemas.microsoft.com/office/drawing/2014/main" id="{CB5B9E7F-C0B4-43C6-68B3-EC920A7D0C9B}"/>
              </a:ext>
            </a:extLst>
          </p:cNvPr>
          <p:cNvSpPr txBox="1">
            <a:spLocks noChangeArrowheads="1"/>
          </p:cNvSpPr>
          <p:nvPr/>
        </p:nvSpPr>
        <p:spPr bwMode="auto">
          <a:xfrm>
            <a:off x="2916238" y="2547938"/>
            <a:ext cx="2060575" cy="400050"/>
          </a:xfrm>
          <a:prstGeom prst="rect">
            <a:avLst/>
          </a:prstGeom>
          <a:noFill/>
          <a:ln w="9525">
            <a:noFill/>
            <a:miter lim="800000"/>
            <a:headEnd/>
            <a:tailEnd/>
          </a:ln>
          <a:effectLst/>
        </p:spPr>
        <p:txBody>
          <a:bodyPr wrap="none">
            <a:spAutoFit/>
          </a:bodyPr>
          <a:lstStyle/>
          <a:p>
            <a:pPr algn="ctr" eaLnBrk="1" fontAlgn="auto" hangingPunct="1">
              <a:spcBef>
                <a:spcPts val="0"/>
              </a:spcBef>
              <a:spcAft>
                <a:spcPts val="0"/>
              </a:spcAft>
              <a:defRPr/>
            </a:pPr>
            <a:r>
              <a:rPr lang="en-US" sz="2000" b="1" dirty="0">
                <a:solidFill>
                  <a:srgbClr val="FFFFFF"/>
                </a:solidFill>
                <a:effectLst>
                  <a:outerShdw blurRad="38100" dist="38100" dir="2700000" algn="tl">
                    <a:srgbClr val="000000"/>
                  </a:outerShdw>
                </a:effectLst>
                <a:latin typeface="Arial" charset="0"/>
              </a:rPr>
              <a:t>7.7 Million (Est)</a:t>
            </a:r>
          </a:p>
        </p:txBody>
      </p:sp>
      <p:sp>
        <p:nvSpPr>
          <p:cNvPr id="967687" name="Text Box 7">
            <a:extLst>
              <a:ext uri="{FF2B5EF4-FFF2-40B4-BE49-F238E27FC236}">
                <a16:creationId xmlns:a16="http://schemas.microsoft.com/office/drawing/2014/main" id="{EF25D86D-9C6F-16AA-822D-F0934CCB97BE}"/>
              </a:ext>
            </a:extLst>
          </p:cNvPr>
          <p:cNvSpPr txBox="1">
            <a:spLocks noChangeArrowheads="1"/>
          </p:cNvSpPr>
          <p:nvPr/>
        </p:nvSpPr>
        <p:spPr bwMode="auto">
          <a:xfrm>
            <a:off x="5848350" y="2547938"/>
            <a:ext cx="2201863" cy="400050"/>
          </a:xfrm>
          <a:prstGeom prst="rect">
            <a:avLst/>
          </a:prstGeom>
          <a:noFill/>
          <a:ln w="9525">
            <a:noFill/>
            <a:miter lim="800000"/>
            <a:headEnd/>
            <a:tailEnd/>
          </a:ln>
          <a:effectLst/>
        </p:spPr>
        <p:txBody>
          <a:bodyPr wrap="none">
            <a:spAutoFit/>
          </a:bodyPr>
          <a:lstStyle/>
          <a:p>
            <a:pPr algn="ctr" eaLnBrk="1" fontAlgn="auto" hangingPunct="1">
              <a:spcBef>
                <a:spcPts val="0"/>
              </a:spcBef>
              <a:spcAft>
                <a:spcPts val="0"/>
              </a:spcAft>
              <a:defRPr/>
            </a:pPr>
            <a:r>
              <a:rPr lang="en-US" sz="2000" b="1" dirty="0">
                <a:solidFill>
                  <a:srgbClr val="FFFFFF"/>
                </a:solidFill>
                <a:effectLst>
                  <a:outerShdw blurRad="38100" dist="38100" dir="2700000" algn="tl">
                    <a:srgbClr val="000000"/>
                  </a:outerShdw>
                </a:effectLst>
                <a:latin typeface="Arial" charset="0"/>
              </a:rPr>
              <a:t>13.2 Million (Est)</a:t>
            </a:r>
          </a:p>
        </p:txBody>
      </p:sp>
      <p:sp>
        <p:nvSpPr>
          <p:cNvPr id="8200" name="Text Box 8">
            <a:extLst>
              <a:ext uri="{FF2B5EF4-FFF2-40B4-BE49-F238E27FC236}">
                <a16:creationId xmlns:a16="http://schemas.microsoft.com/office/drawing/2014/main" id="{D19E6A25-73DB-7C6A-AB9B-545CF182059C}"/>
              </a:ext>
            </a:extLst>
          </p:cNvPr>
          <p:cNvSpPr txBox="1">
            <a:spLocks noChangeArrowheads="1"/>
          </p:cNvSpPr>
          <p:nvPr/>
        </p:nvSpPr>
        <p:spPr bwMode="auto">
          <a:xfrm>
            <a:off x="1123950" y="1909763"/>
            <a:ext cx="749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rgbClr val="EF53A5"/>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EF53A5"/>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EF53A5"/>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ctr" eaLnBrk="1" hangingPunct="1">
              <a:spcBef>
                <a:spcPct val="0"/>
              </a:spcBef>
              <a:buClrTx/>
              <a:buSzTx/>
              <a:buFontTx/>
              <a:buNone/>
            </a:pPr>
            <a:r>
              <a:rPr lang="en-US" altLang="en-US" b="1">
                <a:solidFill>
                  <a:srgbClr val="000000"/>
                </a:solidFill>
                <a:latin typeface="Arial" panose="020B0604020202020204" pitchFamily="34" charset="0"/>
              </a:rPr>
              <a:t>2000</a:t>
            </a:r>
          </a:p>
        </p:txBody>
      </p:sp>
      <p:sp>
        <p:nvSpPr>
          <p:cNvPr id="967689" name="Text Box 9">
            <a:extLst>
              <a:ext uri="{FF2B5EF4-FFF2-40B4-BE49-F238E27FC236}">
                <a16:creationId xmlns:a16="http://schemas.microsoft.com/office/drawing/2014/main" id="{3F7D1190-F004-733D-81D6-C324137EB78C}"/>
              </a:ext>
            </a:extLst>
          </p:cNvPr>
          <p:cNvSpPr txBox="1">
            <a:spLocks noChangeArrowheads="1"/>
          </p:cNvSpPr>
          <p:nvPr/>
        </p:nvSpPr>
        <p:spPr bwMode="auto">
          <a:xfrm>
            <a:off x="468313" y="2547938"/>
            <a:ext cx="2060575" cy="400050"/>
          </a:xfrm>
          <a:prstGeom prst="rect">
            <a:avLst/>
          </a:prstGeom>
          <a:noFill/>
          <a:ln w="9525">
            <a:noFill/>
            <a:miter lim="800000"/>
            <a:headEnd/>
            <a:tailEnd/>
          </a:ln>
          <a:effectLst/>
        </p:spPr>
        <p:txBody>
          <a:bodyPr wrap="none">
            <a:spAutoFit/>
          </a:bodyPr>
          <a:lstStyle/>
          <a:p>
            <a:pPr algn="ctr" eaLnBrk="1" fontAlgn="auto" hangingPunct="1">
              <a:spcBef>
                <a:spcPts val="0"/>
              </a:spcBef>
              <a:spcAft>
                <a:spcPts val="0"/>
              </a:spcAft>
              <a:defRPr/>
            </a:pPr>
            <a:r>
              <a:rPr lang="en-US" sz="2000" b="1" dirty="0">
                <a:solidFill>
                  <a:srgbClr val="FFFFFF"/>
                </a:solidFill>
                <a:effectLst>
                  <a:outerShdw blurRad="38100" dist="38100" dir="2700000" algn="tl">
                    <a:srgbClr val="000000"/>
                  </a:outerShdw>
                </a:effectLst>
                <a:latin typeface="Arial" charset="0"/>
              </a:rPr>
              <a:t>4.5 Million (Est)</a:t>
            </a:r>
          </a:p>
        </p:txBody>
      </p:sp>
      <p:sp>
        <p:nvSpPr>
          <p:cNvPr id="8202" name="Text Box 10">
            <a:extLst>
              <a:ext uri="{FF2B5EF4-FFF2-40B4-BE49-F238E27FC236}">
                <a16:creationId xmlns:a16="http://schemas.microsoft.com/office/drawing/2014/main" id="{FA7EF338-8CFF-D901-25B1-017FA327A8AC}"/>
              </a:ext>
            </a:extLst>
          </p:cNvPr>
          <p:cNvSpPr txBox="1">
            <a:spLocks noChangeArrowheads="1"/>
          </p:cNvSpPr>
          <p:nvPr/>
        </p:nvSpPr>
        <p:spPr bwMode="auto">
          <a:xfrm>
            <a:off x="265113" y="6402388"/>
            <a:ext cx="3429000"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ts val="1000"/>
              </a:spcBef>
              <a:buClr>
                <a:srgbClr val="EF53A5"/>
              </a:buClr>
              <a:buSzPct val="80000"/>
              <a:buFont typeface="Wingdings 3" panose="05040102010807070707" pitchFamily="18" charset="2"/>
              <a:buChar char=""/>
              <a:tabLst>
                <a:tab pos="117475" algn="r"/>
                <a:tab pos="166688" algn="l"/>
              </a:tabLst>
              <a:defRPr sz="2000">
                <a:solidFill>
                  <a:schemeClr val="tx1"/>
                </a:solidFill>
                <a:latin typeface="Century Gothic" panose="020B0502020202020204" pitchFamily="34" charset="0"/>
              </a:defRPr>
            </a:lvl1pPr>
            <a:lvl2pPr marL="742950" indent="-285750">
              <a:spcBef>
                <a:spcPts val="1000"/>
              </a:spcBef>
              <a:buClr>
                <a:srgbClr val="EF53A5"/>
              </a:buClr>
              <a:buSzPct val="80000"/>
              <a:buFont typeface="Wingdings 3" panose="05040102010807070707" pitchFamily="18" charset="2"/>
              <a:buChar char=""/>
              <a:tabLst>
                <a:tab pos="117475" algn="r"/>
                <a:tab pos="166688" algn="l"/>
              </a:tabLst>
              <a:defRPr>
                <a:solidFill>
                  <a:schemeClr val="tx1"/>
                </a:solidFill>
                <a:latin typeface="Century Gothic" panose="020B0502020202020204" pitchFamily="34" charset="0"/>
              </a:defRPr>
            </a:lvl2pPr>
            <a:lvl3pPr marL="1143000" indent="-228600">
              <a:spcBef>
                <a:spcPts val="1000"/>
              </a:spcBef>
              <a:buClr>
                <a:srgbClr val="EF53A5"/>
              </a:buClr>
              <a:buSzPct val="80000"/>
              <a:buFont typeface="Wingdings 3" panose="05040102010807070707" pitchFamily="18" charset="2"/>
              <a:buChar char=""/>
              <a:tabLst>
                <a:tab pos="117475" algn="r"/>
                <a:tab pos="166688" algn="l"/>
              </a:tabLst>
              <a:defRPr sz="1600">
                <a:solidFill>
                  <a:schemeClr val="tx1"/>
                </a:solidFill>
                <a:latin typeface="Century Gothic" panose="020B0502020202020204" pitchFamily="34" charset="0"/>
              </a:defRPr>
            </a:lvl3pPr>
            <a:lvl4pPr marL="1600200" indent="-228600">
              <a:spcBef>
                <a:spcPts val="1000"/>
              </a:spcBef>
              <a:buClr>
                <a:srgbClr val="EF53A5"/>
              </a:buClr>
              <a:buSzPct val="80000"/>
              <a:buFont typeface="Wingdings 3" panose="05040102010807070707" pitchFamily="18" charset="2"/>
              <a:buChar char=""/>
              <a:tabLst>
                <a:tab pos="117475" algn="r"/>
                <a:tab pos="166688" algn="l"/>
              </a:tabLst>
              <a:defRPr sz="1400">
                <a:solidFill>
                  <a:schemeClr val="tx1"/>
                </a:solidFill>
                <a:latin typeface="Century Gothic" panose="020B0502020202020204" pitchFamily="34" charset="0"/>
              </a:defRPr>
            </a:lvl4pPr>
            <a:lvl5pPr marL="2057400" indent="-228600">
              <a:spcBef>
                <a:spcPts val="1000"/>
              </a:spcBef>
              <a:buClr>
                <a:srgbClr val="EF53A5"/>
              </a:buClr>
              <a:buSzPct val="80000"/>
              <a:buFont typeface="Wingdings 3" panose="05040102010807070707" pitchFamily="18" charset="2"/>
              <a:buChar char=""/>
              <a:tabLst>
                <a:tab pos="117475" algn="r"/>
                <a:tab pos="166688" algn="l"/>
              </a:tabLst>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EF53A5"/>
              </a:buClr>
              <a:buSzPct val="80000"/>
              <a:buFont typeface="Wingdings 3" panose="05040102010807070707" pitchFamily="18" charset="2"/>
              <a:buChar char=""/>
              <a:tabLst>
                <a:tab pos="117475" algn="r"/>
                <a:tab pos="166688" algn="l"/>
              </a:tabLst>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EF53A5"/>
              </a:buClr>
              <a:buSzPct val="80000"/>
              <a:buFont typeface="Wingdings 3" panose="05040102010807070707" pitchFamily="18" charset="2"/>
              <a:buChar char=""/>
              <a:tabLst>
                <a:tab pos="117475" algn="r"/>
                <a:tab pos="166688" algn="l"/>
              </a:tabLst>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EF53A5"/>
              </a:buClr>
              <a:buSzPct val="80000"/>
              <a:buFont typeface="Wingdings 3" panose="05040102010807070707" pitchFamily="18" charset="2"/>
              <a:buChar char=""/>
              <a:tabLst>
                <a:tab pos="117475" algn="r"/>
                <a:tab pos="166688" algn="l"/>
              </a:tabLst>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EF53A5"/>
              </a:buClr>
              <a:buSzPct val="80000"/>
              <a:buFont typeface="Wingdings 3" panose="05040102010807070707" pitchFamily="18" charset="2"/>
              <a:buChar char=""/>
              <a:tabLst>
                <a:tab pos="117475" algn="r"/>
                <a:tab pos="166688" algn="l"/>
              </a:tabLst>
              <a:defRPr sz="1400">
                <a:solidFill>
                  <a:schemeClr val="tx1"/>
                </a:solidFill>
                <a:latin typeface="Century Gothic" panose="020B0502020202020204" pitchFamily="34" charset="0"/>
              </a:defRPr>
            </a:lvl9pPr>
          </a:lstStyle>
          <a:p>
            <a:pPr eaLnBrk="1" hangingPunct="1">
              <a:lnSpc>
                <a:spcPct val="90000"/>
              </a:lnSpc>
              <a:spcBef>
                <a:spcPct val="0"/>
              </a:spcBef>
              <a:buClrTx/>
              <a:buSzTx/>
              <a:buFontTx/>
              <a:buNone/>
            </a:pPr>
            <a:r>
              <a:rPr lang="en-US" altLang="en-US" sz="1200">
                <a:solidFill>
                  <a:srgbClr val="FFFFFF"/>
                </a:solidFill>
                <a:latin typeface="Arial Narrow" panose="020B0606020202030204" pitchFamily="34" charset="0"/>
              </a:rPr>
              <a:t>		Source: Hebert LE, et al. </a:t>
            </a:r>
            <a:r>
              <a:rPr lang="en-US" altLang="en-US" sz="1200" i="1">
                <a:solidFill>
                  <a:srgbClr val="FFFFFF"/>
                </a:solidFill>
                <a:latin typeface="Arial Narrow" panose="020B0606020202030204" pitchFamily="34" charset="0"/>
              </a:rPr>
              <a:t>Arch Neurol</a:t>
            </a:r>
            <a:r>
              <a:rPr lang="en-US" altLang="en-US" sz="1200">
                <a:solidFill>
                  <a:srgbClr val="FFFFFF"/>
                </a:solidFill>
                <a:latin typeface="Arial Narrow" panose="020B0606020202030204" pitchFamily="34" charset="0"/>
              </a:rPr>
              <a:t>. 2003;60:1119-1122.</a:t>
            </a:r>
          </a:p>
        </p:txBody>
      </p:sp>
      <p:sp>
        <p:nvSpPr>
          <p:cNvPr id="8203" name="Arc 11">
            <a:extLst>
              <a:ext uri="{FF2B5EF4-FFF2-40B4-BE49-F238E27FC236}">
                <a16:creationId xmlns:a16="http://schemas.microsoft.com/office/drawing/2014/main" id="{016D77DD-DBC0-E595-3D09-C9FDF8FF4796}"/>
              </a:ext>
            </a:extLst>
          </p:cNvPr>
          <p:cNvSpPr>
            <a:spLocks/>
          </p:cNvSpPr>
          <p:nvPr/>
        </p:nvSpPr>
        <p:spPr bwMode="auto">
          <a:xfrm>
            <a:off x="6102350" y="3030538"/>
            <a:ext cx="2151063" cy="2555875"/>
          </a:xfrm>
          <a:custGeom>
            <a:avLst/>
            <a:gdLst>
              <a:gd name="T0" fmla="*/ 2147483646 w 36374"/>
              <a:gd name="T1" fmla="*/ 0 h 43200"/>
              <a:gd name="T2" fmla="*/ 0 w 36374"/>
              <a:gd name="T3" fmla="*/ 2147483646 h 43200"/>
              <a:gd name="T4" fmla="*/ 2147483646 w 36374"/>
              <a:gd name="T5" fmla="*/ 2147483646 h 43200"/>
              <a:gd name="T6" fmla="*/ 0 60000 65536"/>
              <a:gd name="T7" fmla="*/ 0 60000 65536"/>
              <a:gd name="T8" fmla="*/ 0 60000 65536"/>
            </a:gdLst>
            <a:ahLst/>
            <a:cxnLst>
              <a:cxn ang="T6">
                <a:pos x="T0" y="T1"/>
              </a:cxn>
              <a:cxn ang="T7">
                <a:pos x="T2" y="T3"/>
              </a:cxn>
              <a:cxn ang="T8">
                <a:pos x="T4" y="T5"/>
              </a:cxn>
            </a:cxnLst>
            <a:rect l="0" t="0" r="r" b="b"/>
            <a:pathLst>
              <a:path w="36374" h="43200" fill="none" extrusionOk="0">
                <a:moveTo>
                  <a:pt x="14747" y="0"/>
                </a:moveTo>
                <a:cubicBezTo>
                  <a:pt x="14756" y="0"/>
                  <a:pt x="14765" y="-1"/>
                  <a:pt x="14774" y="0"/>
                </a:cubicBezTo>
                <a:cubicBezTo>
                  <a:pt x="26703" y="0"/>
                  <a:pt x="36374" y="9670"/>
                  <a:pt x="36374" y="21600"/>
                </a:cubicBezTo>
                <a:cubicBezTo>
                  <a:pt x="36374" y="33529"/>
                  <a:pt x="26703" y="43200"/>
                  <a:pt x="14774" y="43200"/>
                </a:cubicBezTo>
                <a:cubicBezTo>
                  <a:pt x="9285" y="43200"/>
                  <a:pt x="4003" y="41110"/>
                  <a:pt x="-1" y="37357"/>
                </a:cubicBezTo>
              </a:path>
              <a:path w="36374" h="43200" stroke="0" extrusionOk="0">
                <a:moveTo>
                  <a:pt x="14747" y="0"/>
                </a:moveTo>
                <a:cubicBezTo>
                  <a:pt x="14756" y="0"/>
                  <a:pt x="14765" y="-1"/>
                  <a:pt x="14774" y="0"/>
                </a:cubicBezTo>
                <a:cubicBezTo>
                  <a:pt x="26703" y="0"/>
                  <a:pt x="36374" y="9670"/>
                  <a:pt x="36374" y="21600"/>
                </a:cubicBezTo>
                <a:cubicBezTo>
                  <a:pt x="36374" y="33529"/>
                  <a:pt x="26703" y="43200"/>
                  <a:pt x="14774" y="43200"/>
                </a:cubicBezTo>
                <a:cubicBezTo>
                  <a:pt x="9285" y="43200"/>
                  <a:pt x="4003" y="41110"/>
                  <a:pt x="-1" y="37357"/>
                </a:cubicBezTo>
                <a:lnTo>
                  <a:pt x="14774" y="21600"/>
                </a:lnTo>
                <a:lnTo>
                  <a:pt x="14747" y="0"/>
                </a:lnTo>
                <a:close/>
              </a:path>
            </a:pathLst>
          </a:custGeom>
          <a:solidFill>
            <a:srgbClr val="99CC00"/>
          </a:solidFill>
          <a:ln w="7938">
            <a:solidFill>
              <a:srgbClr val="FFFFFF"/>
            </a:solidFill>
            <a:round/>
            <a:headEnd/>
            <a:tailEnd/>
          </a:ln>
        </p:spPr>
        <p:txBody>
          <a:bodyPr/>
          <a:lstStyle/>
          <a:p>
            <a:endParaRPr lang="en-US"/>
          </a:p>
        </p:txBody>
      </p:sp>
      <p:sp>
        <p:nvSpPr>
          <p:cNvPr id="8204" name="Arc 12">
            <a:extLst>
              <a:ext uri="{FF2B5EF4-FFF2-40B4-BE49-F238E27FC236}">
                <a16:creationId xmlns:a16="http://schemas.microsoft.com/office/drawing/2014/main" id="{1826002B-8E57-3035-4A40-4C25351B97DA}"/>
              </a:ext>
            </a:extLst>
          </p:cNvPr>
          <p:cNvSpPr>
            <a:spLocks/>
          </p:cNvSpPr>
          <p:nvPr/>
        </p:nvSpPr>
        <p:spPr bwMode="auto">
          <a:xfrm>
            <a:off x="5697538" y="3054350"/>
            <a:ext cx="1277937" cy="2187575"/>
          </a:xfrm>
          <a:custGeom>
            <a:avLst/>
            <a:gdLst>
              <a:gd name="T0" fmla="*/ 2147483646 w 21600"/>
              <a:gd name="T1" fmla="*/ 2147483646 h 36963"/>
              <a:gd name="T2" fmla="*/ 2147483646 w 21600"/>
              <a:gd name="T3" fmla="*/ 0 h 36963"/>
              <a:gd name="T4" fmla="*/ 2147483646 w 21600"/>
              <a:gd name="T5" fmla="*/ 2147483646 h 36963"/>
              <a:gd name="T6" fmla="*/ 0 60000 65536"/>
              <a:gd name="T7" fmla="*/ 0 60000 65536"/>
              <a:gd name="T8" fmla="*/ 0 60000 65536"/>
            </a:gdLst>
            <a:ahLst/>
            <a:cxnLst>
              <a:cxn ang="T6">
                <a:pos x="T0" y="T1"/>
              </a:cxn>
              <a:cxn ang="T7">
                <a:pos x="T2" y="T3"/>
              </a:cxn>
              <a:cxn ang="T8">
                <a:pos x="T4" y="T5"/>
              </a:cxn>
            </a:cxnLst>
            <a:rect l="0" t="0" r="r" b="b"/>
            <a:pathLst>
              <a:path w="21600" h="36963" fill="none" extrusionOk="0">
                <a:moveTo>
                  <a:pt x="6825" y="36963"/>
                </a:moveTo>
                <a:cubicBezTo>
                  <a:pt x="2470" y="32879"/>
                  <a:pt x="0" y="27175"/>
                  <a:pt x="0" y="21206"/>
                </a:cubicBezTo>
                <a:cubicBezTo>
                  <a:pt x="-1" y="10859"/>
                  <a:pt x="7337" y="1965"/>
                  <a:pt x="17495" y="-1"/>
                </a:cubicBezTo>
              </a:path>
              <a:path w="21600" h="36963" stroke="0" extrusionOk="0">
                <a:moveTo>
                  <a:pt x="6825" y="36963"/>
                </a:moveTo>
                <a:cubicBezTo>
                  <a:pt x="2470" y="32879"/>
                  <a:pt x="0" y="27175"/>
                  <a:pt x="0" y="21206"/>
                </a:cubicBezTo>
                <a:cubicBezTo>
                  <a:pt x="-1" y="10859"/>
                  <a:pt x="7337" y="1965"/>
                  <a:pt x="17495" y="-1"/>
                </a:cubicBezTo>
                <a:lnTo>
                  <a:pt x="21600" y="21206"/>
                </a:lnTo>
                <a:lnTo>
                  <a:pt x="6825" y="36963"/>
                </a:lnTo>
                <a:close/>
              </a:path>
            </a:pathLst>
          </a:custGeom>
          <a:solidFill>
            <a:srgbClr val="FFFF00"/>
          </a:solidFill>
          <a:ln w="7938">
            <a:solidFill>
              <a:srgbClr val="FFFFFF"/>
            </a:solidFill>
            <a:round/>
            <a:headEnd/>
            <a:tailEnd/>
          </a:ln>
        </p:spPr>
        <p:txBody>
          <a:bodyPr/>
          <a:lstStyle/>
          <a:p>
            <a:endParaRPr lang="en-US"/>
          </a:p>
        </p:txBody>
      </p:sp>
      <p:sp>
        <p:nvSpPr>
          <p:cNvPr id="8205" name="Arc 13">
            <a:extLst>
              <a:ext uri="{FF2B5EF4-FFF2-40B4-BE49-F238E27FC236}">
                <a16:creationId xmlns:a16="http://schemas.microsoft.com/office/drawing/2014/main" id="{12E0D16E-75AA-6701-A839-C64FDB09C619}"/>
              </a:ext>
            </a:extLst>
          </p:cNvPr>
          <p:cNvSpPr>
            <a:spLocks/>
          </p:cNvSpPr>
          <p:nvPr/>
        </p:nvSpPr>
        <p:spPr bwMode="auto">
          <a:xfrm>
            <a:off x="6732588" y="3030538"/>
            <a:ext cx="242887" cy="1277937"/>
          </a:xfrm>
          <a:custGeom>
            <a:avLst/>
            <a:gdLst>
              <a:gd name="T0" fmla="*/ 0 w 4104"/>
              <a:gd name="T1" fmla="*/ 2147483646 h 21600"/>
              <a:gd name="T2" fmla="*/ 2147483646 w 4104"/>
              <a:gd name="T3" fmla="*/ 0 h 21600"/>
              <a:gd name="T4" fmla="*/ 2147483646 w 4104"/>
              <a:gd name="T5" fmla="*/ 2147483646 h 21600"/>
              <a:gd name="T6" fmla="*/ 0 60000 65536"/>
              <a:gd name="T7" fmla="*/ 0 60000 65536"/>
              <a:gd name="T8" fmla="*/ 0 60000 65536"/>
            </a:gdLst>
            <a:ahLst/>
            <a:cxnLst>
              <a:cxn ang="T6">
                <a:pos x="T0" y="T1"/>
              </a:cxn>
              <a:cxn ang="T7">
                <a:pos x="T2" y="T3"/>
              </a:cxn>
              <a:cxn ang="T8">
                <a:pos x="T4" y="T5"/>
              </a:cxn>
            </a:cxnLst>
            <a:rect l="0" t="0" r="r" b="b"/>
            <a:pathLst>
              <a:path w="4104" h="21600" fill="none" extrusionOk="0">
                <a:moveTo>
                  <a:pt x="-1" y="393"/>
                </a:moveTo>
                <a:cubicBezTo>
                  <a:pt x="1343" y="133"/>
                  <a:pt x="2708" y="1"/>
                  <a:pt x="4077" y="0"/>
                </a:cubicBezTo>
              </a:path>
              <a:path w="4104" h="21600" stroke="0" extrusionOk="0">
                <a:moveTo>
                  <a:pt x="-1" y="393"/>
                </a:moveTo>
                <a:cubicBezTo>
                  <a:pt x="1343" y="133"/>
                  <a:pt x="2708" y="1"/>
                  <a:pt x="4077" y="0"/>
                </a:cubicBezTo>
                <a:lnTo>
                  <a:pt x="4104" y="21600"/>
                </a:lnTo>
                <a:lnTo>
                  <a:pt x="-1" y="393"/>
                </a:lnTo>
                <a:close/>
              </a:path>
            </a:pathLst>
          </a:custGeom>
          <a:solidFill>
            <a:srgbClr val="99CCFF"/>
          </a:solidFill>
          <a:ln w="7938">
            <a:solidFill>
              <a:srgbClr val="FFFFFF"/>
            </a:solidFill>
            <a:round/>
            <a:headEnd/>
            <a:tailEnd/>
          </a:ln>
        </p:spPr>
        <p:txBody>
          <a:bodyPr/>
          <a:lstStyle/>
          <a:p>
            <a:endParaRPr lang="en-US"/>
          </a:p>
        </p:txBody>
      </p:sp>
      <p:sp>
        <p:nvSpPr>
          <p:cNvPr id="8206" name="Arc 14">
            <a:extLst>
              <a:ext uri="{FF2B5EF4-FFF2-40B4-BE49-F238E27FC236}">
                <a16:creationId xmlns:a16="http://schemas.microsoft.com/office/drawing/2014/main" id="{50A9D6B0-1971-E593-9E56-917B479C5866}"/>
              </a:ext>
            </a:extLst>
          </p:cNvPr>
          <p:cNvSpPr>
            <a:spLocks/>
          </p:cNvSpPr>
          <p:nvPr/>
        </p:nvSpPr>
        <p:spPr bwMode="auto">
          <a:xfrm>
            <a:off x="3997325" y="3306763"/>
            <a:ext cx="1003300" cy="1981200"/>
          </a:xfrm>
          <a:custGeom>
            <a:avLst/>
            <a:gdLst>
              <a:gd name="T0" fmla="*/ 0 w 21634"/>
              <a:gd name="T1" fmla="*/ 0 h 42656"/>
              <a:gd name="T2" fmla="*/ 2147483646 w 21634"/>
              <a:gd name="T3" fmla="*/ 2147483646 h 42656"/>
              <a:gd name="T4" fmla="*/ 2147483646 w 21634"/>
              <a:gd name="T5" fmla="*/ 2147483646 h 42656"/>
              <a:gd name="T6" fmla="*/ 0 60000 65536"/>
              <a:gd name="T7" fmla="*/ 0 60000 65536"/>
              <a:gd name="T8" fmla="*/ 0 60000 65536"/>
            </a:gdLst>
            <a:ahLst/>
            <a:cxnLst>
              <a:cxn ang="T6">
                <a:pos x="T0" y="T1"/>
              </a:cxn>
              <a:cxn ang="T7">
                <a:pos x="T2" y="T3"/>
              </a:cxn>
              <a:cxn ang="T8">
                <a:pos x="T4" y="T5"/>
              </a:cxn>
            </a:cxnLst>
            <a:rect l="0" t="0" r="r" b="b"/>
            <a:pathLst>
              <a:path w="21634" h="42656" fill="none" extrusionOk="0">
                <a:moveTo>
                  <a:pt x="0" y="0"/>
                </a:moveTo>
                <a:cubicBezTo>
                  <a:pt x="11" y="0"/>
                  <a:pt x="22" y="-1"/>
                  <a:pt x="34" y="0"/>
                </a:cubicBezTo>
                <a:cubicBezTo>
                  <a:pt x="11963" y="0"/>
                  <a:pt x="21634" y="9670"/>
                  <a:pt x="21634" y="21600"/>
                </a:cubicBezTo>
                <a:cubicBezTo>
                  <a:pt x="21634" y="31673"/>
                  <a:pt x="14670" y="40410"/>
                  <a:pt x="4850" y="42656"/>
                </a:cubicBezTo>
              </a:path>
              <a:path w="21634" h="42656" stroke="0" extrusionOk="0">
                <a:moveTo>
                  <a:pt x="0" y="0"/>
                </a:moveTo>
                <a:cubicBezTo>
                  <a:pt x="11" y="0"/>
                  <a:pt x="22" y="-1"/>
                  <a:pt x="34" y="0"/>
                </a:cubicBezTo>
                <a:cubicBezTo>
                  <a:pt x="11963" y="0"/>
                  <a:pt x="21634" y="9670"/>
                  <a:pt x="21634" y="21600"/>
                </a:cubicBezTo>
                <a:cubicBezTo>
                  <a:pt x="21634" y="31673"/>
                  <a:pt x="14670" y="40410"/>
                  <a:pt x="4850" y="42656"/>
                </a:cubicBezTo>
                <a:lnTo>
                  <a:pt x="34" y="21600"/>
                </a:lnTo>
                <a:lnTo>
                  <a:pt x="0" y="0"/>
                </a:lnTo>
                <a:close/>
              </a:path>
            </a:pathLst>
          </a:custGeom>
          <a:solidFill>
            <a:srgbClr val="99CC00"/>
          </a:solidFill>
          <a:ln w="6350">
            <a:solidFill>
              <a:srgbClr val="FFFFFF"/>
            </a:solidFill>
            <a:round/>
            <a:headEnd/>
            <a:tailEnd/>
          </a:ln>
        </p:spPr>
        <p:txBody>
          <a:bodyPr/>
          <a:lstStyle/>
          <a:p>
            <a:endParaRPr lang="en-US"/>
          </a:p>
        </p:txBody>
      </p:sp>
      <p:sp>
        <p:nvSpPr>
          <p:cNvPr id="8207" name="Arc 15">
            <a:extLst>
              <a:ext uri="{FF2B5EF4-FFF2-40B4-BE49-F238E27FC236}">
                <a16:creationId xmlns:a16="http://schemas.microsoft.com/office/drawing/2014/main" id="{8410F2D7-AAF0-C26A-8A85-7D3CB848CE4D}"/>
              </a:ext>
            </a:extLst>
          </p:cNvPr>
          <p:cNvSpPr>
            <a:spLocks/>
          </p:cNvSpPr>
          <p:nvPr/>
        </p:nvSpPr>
        <p:spPr bwMode="auto">
          <a:xfrm>
            <a:off x="2995613" y="3373438"/>
            <a:ext cx="1225550" cy="1939925"/>
          </a:xfrm>
          <a:custGeom>
            <a:avLst/>
            <a:gdLst>
              <a:gd name="T0" fmla="*/ 2147483646 w 26416"/>
              <a:gd name="T1" fmla="*/ 2147483646 h 41764"/>
              <a:gd name="T2" fmla="*/ 2147483646 w 26416"/>
              <a:gd name="T3" fmla="*/ 0 h 41764"/>
              <a:gd name="T4" fmla="*/ 2147483646 w 26416"/>
              <a:gd name="T5" fmla="*/ 2147483646 h 41764"/>
              <a:gd name="T6" fmla="*/ 0 60000 65536"/>
              <a:gd name="T7" fmla="*/ 0 60000 65536"/>
              <a:gd name="T8" fmla="*/ 0 60000 65536"/>
            </a:gdLst>
            <a:ahLst/>
            <a:cxnLst>
              <a:cxn ang="T6">
                <a:pos x="T0" y="T1"/>
              </a:cxn>
              <a:cxn ang="T7">
                <a:pos x="T2" y="T3"/>
              </a:cxn>
              <a:cxn ang="T8">
                <a:pos x="T4" y="T5"/>
              </a:cxn>
            </a:cxnLst>
            <a:rect l="0" t="0" r="r" b="b"/>
            <a:pathLst>
              <a:path w="26416" h="41764" fill="none" extrusionOk="0">
                <a:moveTo>
                  <a:pt x="26416" y="41220"/>
                </a:moveTo>
                <a:cubicBezTo>
                  <a:pt x="24836" y="41581"/>
                  <a:pt x="23220" y="41763"/>
                  <a:pt x="21600" y="41764"/>
                </a:cubicBezTo>
                <a:cubicBezTo>
                  <a:pt x="9670" y="41764"/>
                  <a:pt x="0" y="32093"/>
                  <a:pt x="0" y="20164"/>
                </a:cubicBezTo>
                <a:cubicBezTo>
                  <a:pt x="-1" y="11222"/>
                  <a:pt x="5509" y="3205"/>
                  <a:pt x="13856" y="-1"/>
                </a:cubicBezTo>
              </a:path>
              <a:path w="26416" h="41764" stroke="0" extrusionOk="0">
                <a:moveTo>
                  <a:pt x="26416" y="41220"/>
                </a:moveTo>
                <a:cubicBezTo>
                  <a:pt x="24836" y="41581"/>
                  <a:pt x="23220" y="41763"/>
                  <a:pt x="21600" y="41764"/>
                </a:cubicBezTo>
                <a:cubicBezTo>
                  <a:pt x="9670" y="41764"/>
                  <a:pt x="0" y="32093"/>
                  <a:pt x="0" y="20164"/>
                </a:cubicBezTo>
                <a:cubicBezTo>
                  <a:pt x="-1" y="11222"/>
                  <a:pt x="5509" y="3205"/>
                  <a:pt x="13856" y="-1"/>
                </a:cubicBezTo>
                <a:lnTo>
                  <a:pt x="21600" y="20164"/>
                </a:lnTo>
                <a:lnTo>
                  <a:pt x="26416" y="41220"/>
                </a:lnTo>
                <a:close/>
              </a:path>
            </a:pathLst>
          </a:custGeom>
          <a:solidFill>
            <a:srgbClr val="FFFF00"/>
          </a:solidFill>
          <a:ln w="6350">
            <a:solidFill>
              <a:srgbClr val="FFFFFF"/>
            </a:solidFill>
            <a:round/>
            <a:headEnd/>
            <a:tailEnd/>
          </a:ln>
        </p:spPr>
        <p:txBody>
          <a:bodyPr/>
          <a:lstStyle/>
          <a:p>
            <a:endParaRPr lang="en-US"/>
          </a:p>
        </p:txBody>
      </p:sp>
      <p:sp>
        <p:nvSpPr>
          <p:cNvPr id="8208" name="Arc 16">
            <a:extLst>
              <a:ext uri="{FF2B5EF4-FFF2-40B4-BE49-F238E27FC236}">
                <a16:creationId xmlns:a16="http://schemas.microsoft.com/office/drawing/2014/main" id="{8AA0CC5D-EB01-C7EF-97A0-4F5E21067BB5}"/>
              </a:ext>
            </a:extLst>
          </p:cNvPr>
          <p:cNvSpPr>
            <a:spLocks/>
          </p:cNvSpPr>
          <p:nvPr/>
        </p:nvSpPr>
        <p:spPr bwMode="auto">
          <a:xfrm>
            <a:off x="3640138" y="3306763"/>
            <a:ext cx="358775" cy="1003300"/>
          </a:xfrm>
          <a:custGeom>
            <a:avLst/>
            <a:gdLst>
              <a:gd name="T0" fmla="*/ 0 w 7743"/>
              <a:gd name="T1" fmla="*/ 2147483646 h 21600"/>
              <a:gd name="T2" fmla="*/ 2147483646 w 7743"/>
              <a:gd name="T3" fmla="*/ 0 h 21600"/>
              <a:gd name="T4" fmla="*/ 2147483646 w 7743"/>
              <a:gd name="T5" fmla="*/ 2147483646 h 21600"/>
              <a:gd name="T6" fmla="*/ 0 60000 65536"/>
              <a:gd name="T7" fmla="*/ 0 60000 65536"/>
              <a:gd name="T8" fmla="*/ 0 60000 65536"/>
            </a:gdLst>
            <a:ahLst/>
            <a:cxnLst>
              <a:cxn ang="T6">
                <a:pos x="T0" y="T1"/>
              </a:cxn>
              <a:cxn ang="T7">
                <a:pos x="T2" y="T3"/>
              </a:cxn>
              <a:cxn ang="T8">
                <a:pos x="T4" y="T5"/>
              </a:cxn>
            </a:cxnLst>
            <a:rect l="0" t="0" r="r" b="b"/>
            <a:pathLst>
              <a:path w="7743" h="21600" fill="none" extrusionOk="0">
                <a:moveTo>
                  <a:pt x="-1" y="1435"/>
                </a:moveTo>
                <a:cubicBezTo>
                  <a:pt x="2460" y="490"/>
                  <a:pt x="5073" y="4"/>
                  <a:pt x="7709" y="0"/>
                </a:cubicBezTo>
              </a:path>
              <a:path w="7743" h="21600" stroke="0" extrusionOk="0">
                <a:moveTo>
                  <a:pt x="-1" y="1435"/>
                </a:moveTo>
                <a:cubicBezTo>
                  <a:pt x="2460" y="490"/>
                  <a:pt x="5073" y="4"/>
                  <a:pt x="7709" y="0"/>
                </a:cubicBezTo>
                <a:lnTo>
                  <a:pt x="7743" y="21600"/>
                </a:lnTo>
                <a:lnTo>
                  <a:pt x="-1" y="1435"/>
                </a:lnTo>
                <a:close/>
              </a:path>
            </a:pathLst>
          </a:custGeom>
          <a:solidFill>
            <a:srgbClr val="99CCFF"/>
          </a:solidFill>
          <a:ln w="6350">
            <a:solidFill>
              <a:srgbClr val="FFFFFF"/>
            </a:solidFill>
            <a:round/>
            <a:headEnd/>
            <a:tailEnd/>
          </a:ln>
        </p:spPr>
        <p:txBody>
          <a:bodyPr/>
          <a:lstStyle/>
          <a:p>
            <a:endParaRPr lang="en-US"/>
          </a:p>
        </p:txBody>
      </p:sp>
      <p:sp>
        <p:nvSpPr>
          <p:cNvPr id="8209" name="Arc 17">
            <a:extLst>
              <a:ext uri="{FF2B5EF4-FFF2-40B4-BE49-F238E27FC236}">
                <a16:creationId xmlns:a16="http://schemas.microsoft.com/office/drawing/2014/main" id="{2EE343C8-8A39-187E-58CB-608579C4BB28}"/>
              </a:ext>
            </a:extLst>
          </p:cNvPr>
          <p:cNvSpPr>
            <a:spLocks/>
          </p:cNvSpPr>
          <p:nvPr/>
        </p:nvSpPr>
        <p:spPr bwMode="auto">
          <a:xfrm>
            <a:off x="1493838" y="3592513"/>
            <a:ext cx="720725" cy="1300162"/>
          </a:xfrm>
          <a:custGeom>
            <a:avLst/>
            <a:gdLst>
              <a:gd name="T0" fmla="*/ 0 w 21648"/>
              <a:gd name="T1" fmla="*/ 0 h 39096"/>
              <a:gd name="T2" fmla="*/ 2147483646 w 21648"/>
              <a:gd name="T3" fmla="*/ 2147483646 h 39096"/>
              <a:gd name="T4" fmla="*/ 2147483646 w 21648"/>
              <a:gd name="T5" fmla="*/ 2147483646 h 39096"/>
              <a:gd name="T6" fmla="*/ 0 60000 65536"/>
              <a:gd name="T7" fmla="*/ 0 60000 65536"/>
              <a:gd name="T8" fmla="*/ 0 60000 65536"/>
            </a:gdLst>
            <a:ahLst/>
            <a:cxnLst>
              <a:cxn ang="T6">
                <a:pos x="T0" y="T1"/>
              </a:cxn>
              <a:cxn ang="T7">
                <a:pos x="T2" y="T3"/>
              </a:cxn>
              <a:cxn ang="T8">
                <a:pos x="T4" y="T5"/>
              </a:cxn>
            </a:cxnLst>
            <a:rect l="0" t="0" r="r" b="b"/>
            <a:pathLst>
              <a:path w="21648" h="39096" fill="none" extrusionOk="0">
                <a:moveTo>
                  <a:pt x="0" y="0"/>
                </a:moveTo>
                <a:cubicBezTo>
                  <a:pt x="16" y="0"/>
                  <a:pt x="32" y="-1"/>
                  <a:pt x="48" y="0"/>
                </a:cubicBezTo>
                <a:cubicBezTo>
                  <a:pt x="11977" y="0"/>
                  <a:pt x="21648" y="9670"/>
                  <a:pt x="21648" y="21600"/>
                </a:cubicBezTo>
                <a:cubicBezTo>
                  <a:pt x="21648" y="28526"/>
                  <a:pt x="18326" y="35033"/>
                  <a:pt x="12715" y="39095"/>
                </a:cubicBezTo>
              </a:path>
              <a:path w="21648" h="39096" stroke="0" extrusionOk="0">
                <a:moveTo>
                  <a:pt x="0" y="0"/>
                </a:moveTo>
                <a:cubicBezTo>
                  <a:pt x="16" y="0"/>
                  <a:pt x="32" y="-1"/>
                  <a:pt x="48" y="0"/>
                </a:cubicBezTo>
                <a:cubicBezTo>
                  <a:pt x="11977" y="0"/>
                  <a:pt x="21648" y="9670"/>
                  <a:pt x="21648" y="21600"/>
                </a:cubicBezTo>
                <a:cubicBezTo>
                  <a:pt x="21648" y="28526"/>
                  <a:pt x="18326" y="35033"/>
                  <a:pt x="12715" y="39095"/>
                </a:cubicBezTo>
                <a:lnTo>
                  <a:pt x="48" y="21600"/>
                </a:lnTo>
                <a:lnTo>
                  <a:pt x="0" y="0"/>
                </a:lnTo>
                <a:close/>
              </a:path>
            </a:pathLst>
          </a:custGeom>
          <a:solidFill>
            <a:srgbClr val="99CC00"/>
          </a:solidFill>
          <a:ln w="0">
            <a:solidFill>
              <a:srgbClr val="FFFFFF"/>
            </a:solidFill>
            <a:round/>
            <a:headEnd/>
            <a:tailEnd/>
          </a:ln>
        </p:spPr>
        <p:txBody>
          <a:bodyPr/>
          <a:lstStyle/>
          <a:p>
            <a:endParaRPr lang="en-US"/>
          </a:p>
        </p:txBody>
      </p:sp>
      <p:sp>
        <p:nvSpPr>
          <p:cNvPr id="8210" name="Arc 18">
            <a:extLst>
              <a:ext uri="{FF2B5EF4-FFF2-40B4-BE49-F238E27FC236}">
                <a16:creationId xmlns:a16="http://schemas.microsoft.com/office/drawing/2014/main" id="{2B9059BA-EE52-F89B-6B1E-4B7B9C2FA448}"/>
              </a:ext>
            </a:extLst>
          </p:cNvPr>
          <p:cNvSpPr>
            <a:spLocks/>
          </p:cNvSpPr>
          <p:nvPr/>
        </p:nvSpPr>
        <p:spPr bwMode="auto">
          <a:xfrm>
            <a:off x="776288" y="3656013"/>
            <a:ext cx="1139825" cy="1374775"/>
          </a:xfrm>
          <a:custGeom>
            <a:avLst/>
            <a:gdLst>
              <a:gd name="T0" fmla="*/ 2147483646 w 34268"/>
              <a:gd name="T1" fmla="*/ 2147483646 h 41321"/>
              <a:gd name="T2" fmla="*/ 2147483646 w 34268"/>
              <a:gd name="T3" fmla="*/ 0 h 41321"/>
              <a:gd name="T4" fmla="*/ 2147483646 w 34268"/>
              <a:gd name="T5" fmla="*/ 2147483646 h 41321"/>
              <a:gd name="T6" fmla="*/ 0 60000 65536"/>
              <a:gd name="T7" fmla="*/ 0 60000 65536"/>
              <a:gd name="T8" fmla="*/ 0 60000 65536"/>
            </a:gdLst>
            <a:ahLst/>
            <a:cxnLst>
              <a:cxn ang="T6">
                <a:pos x="T0" y="T1"/>
              </a:cxn>
              <a:cxn ang="T7">
                <a:pos x="T2" y="T3"/>
              </a:cxn>
              <a:cxn ang="T8">
                <a:pos x="T4" y="T5"/>
              </a:cxn>
            </a:cxnLst>
            <a:rect l="0" t="0" r="r" b="b"/>
            <a:pathLst>
              <a:path w="34268" h="41321" fill="none" extrusionOk="0">
                <a:moveTo>
                  <a:pt x="34267" y="37216"/>
                </a:moveTo>
                <a:cubicBezTo>
                  <a:pt x="30582" y="39884"/>
                  <a:pt x="26149" y="41320"/>
                  <a:pt x="21600" y="41321"/>
                </a:cubicBezTo>
                <a:cubicBezTo>
                  <a:pt x="9670" y="41321"/>
                  <a:pt x="0" y="31650"/>
                  <a:pt x="0" y="19721"/>
                </a:cubicBezTo>
                <a:cubicBezTo>
                  <a:pt x="-1" y="11200"/>
                  <a:pt x="5008" y="3476"/>
                  <a:pt x="12788" y="0"/>
                </a:cubicBezTo>
              </a:path>
              <a:path w="34268" h="41321" stroke="0" extrusionOk="0">
                <a:moveTo>
                  <a:pt x="34267" y="37216"/>
                </a:moveTo>
                <a:cubicBezTo>
                  <a:pt x="30582" y="39884"/>
                  <a:pt x="26149" y="41320"/>
                  <a:pt x="21600" y="41321"/>
                </a:cubicBezTo>
                <a:cubicBezTo>
                  <a:pt x="9670" y="41321"/>
                  <a:pt x="0" y="31650"/>
                  <a:pt x="0" y="19721"/>
                </a:cubicBezTo>
                <a:cubicBezTo>
                  <a:pt x="-1" y="11200"/>
                  <a:pt x="5008" y="3476"/>
                  <a:pt x="12788" y="0"/>
                </a:cubicBezTo>
                <a:lnTo>
                  <a:pt x="21600" y="19721"/>
                </a:lnTo>
                <a:lnTo>
                  <a:pt x="34267" y="37216"/>
                </a:lnTo>
                <a:close/>
              </a:path>
            </a:pathLst>
          </a:custGeom>
          <a:solidFill>
            <a:srgbClr val="FFFF00"/>
          </a:solidFill>
          <a:ln w="4763">
            <a:solidFill>
              <a:srgbClr val="FFFFFF"/>
            </a:solidFill>
            <a:round/>
            <a:headEnd/>
            <a:tailEnd/>
          </a:ln>
        </p:spPr>
        <p:txBody>
          <a:bodyPr/>
          <a:lstStyle/>
          <a:p>
            <a:endParaRPr lang="en-US"/>
          </a:p>
        </p:txBody>
      </p:sp>
      <p:sp>
        <p:nvSpPr>
          <p:cNvPr id="8211" name="Arc 19">
            <a:extLst>
              <a:ext uri="{FF2B5EF4-FFF2-40B4-BE49-F238E27FC236}">
                <a16:creationId xmlns:a16="http://schemas.microsoft.com/office/drawing/2014/main" id="{CCF04618-9CC6-040D-4E21-A85ABD83E8BE}"/>
              </a:ext>
            </a:extLst>
          </p:cNvPr>
          <p:cNvSpPr>
            <a:spLocks/>
          </p:cNvSpPr>
          <p:nvPr/>
        </p:nvSpPr>
        <p:spPr bwMode="auto">
          <a:xfrm>
            <a:off x="1201738" y="3592513"/>
            <a:ext cx="293687" cy="719137"/>
          </a:xfrm>
          <a:custGeom>
            <a:avLst/>
            <a:gdLst>
              <a:gd name="T0" fmla="*/ 0 w 8812"/>
              <a:gd name="T1" fmla="*/ 2147483646 h 21600"/>
              <a:gd name="T2" fmla="*/ 2147483646 w 8812"/>
              <a:gd name="T3" fmla="*/ 0 h 21600"/>
              <a:gd name="T4" fmla="*/ 2147483646 w 8812"/>
              <a:gd name="T5" fmla="*/ 2147483646 h 21600"/>
              <a:gd name="T6" fmla="*/ 0 60000 65536"/>
              <a:gd name="T7" fmla="*/ 0 60000 65536"/>
              <a:gd name="T8" fmla="*/ 0 60000 65536"/>
            </a:gdLst>
            <a:ahLst/>
            <a:cxnLst>
              <a:cxn ang="T6">
                <a:pos x="T0" y="T1"/>
              </a:cxn>
              <a:cxn ang="T7">
                <a:pos x="T2" y="T3"/>
              </a:cxn>
              <a:cxn ang="T8">
                <a:pos x="T4" y="T5"/>
              </a:cxn>
            </a:cxnLst>
            <a:rect l="0" t="0" r="r" b="b"/>
            <a:pathLst>
              <a:path w="8812" h="21600" fill="none" extrusionOk="0">
                <a:moveTo>
                  <a:pt x="0" y="1879"/>
                </a:moveTo>
                <a:cubicBezTo>
                  <a:pt x="2757" y="646"/>
                  <a:pt x="5743" y="6"/>
                  <a:pt x="8764" y="0"/>
                </a:cubicBezTo>
              </a:path>
              <a:path w="8812" h="21600" stroke="0" extrusionOk="0">
                <a:moveTo>
                  <a:pt x="0" y="1879"/>
                </a:moveTo>
                <a:cubicBezTo>
                  <a:pt x="2757" y="646"/>
                  <a:pt x="5743" y="6"/>
                  <a:pt x="8764" y="0"/>
                </a:cubicBezTo>
                <a:lnTo>
                  <a:pt x="8812" y="21600"/>
                </a:lnTo>
                <a:lnTo>
                  <a:pt x="0" y="1879"/>
                </a:lnTo>
                <a:close/>
              </a:path>
            </a:pathLst>
          </a:custGeom>
          <a:solidFill>
            <a:srgbClr val="99CCFF"/>
          </a:solidFill>
          <a:ln w="4763">
            <a:solidFill>
              <a:srgbClr val="FFFFFF"/>
            </a:solidFill>
            <a:round/>
            <a:headEnd/>
            <a:tailEnd/>
          </a:ln>
        </p:spPr>
        <p:txBody>
          <a:bodyPr/>
          <a:lstStyle/>
          <a:p>
            <a:endParaRPr lang="en-US"/>
          </a:p>
        </p:txBody>
      </p:sp>
      <p:sp>
        <p:nvSpPr>
          <p:cNvPr id="8212" name="Rectangle 20">
            <a:extLst>
              <a:ext uri="{FF2B5EF4-FFF2-40B4-BE49-F238E27FC236}">
                <a16:creationId xmlns:a16="http://schemas.microsoft.com/office/drawing/2014/main" id="{D1326545-6093-9638-7183-86DEEE4664FE}"/>
              </a:ext>
            </a:extLst>
          </p:cNvPr>
          <p:cNvSpPr>
            <a:spLocks noChangeArrowheads="1"/>
          </p:cNvSpPr>
          <p:nvPr/>
        </p:nvSpPr>
        <p:spPr bwMode="auto">
          <a:xfrm>
            <a:off x="665163" y="5892800"/>
            <a:ext cx="180975" cy="182563"/>
          </a:xfrm>
          <a:prstGeom prst="rect">
            <a:avLst/>
          </a:prstGeom>
          <a:solidFill>
            <a:schemeClr val="accent1"/>
          </a:solidFill>
          <a:ln w="12700">
            <a:solidFill>
              <a:schemeClr val="tx1"/>
            </a:solidFill>
            <a:miter lim="800000"/>
            <a:headEnd/>
            <a:tailEnd/>
          </a:ln>
        </p:spPr>
        <p:txBody>
          <a:bodyPr/>
          <a:lstStyle>
            <a:lvl1pPr>
              <a:spcBef>
                <a:spcPts val="1000"/>
              </a:spcBef>
              <a:buClr>
                <a:srgbClr val="EF53A5"/>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EF53A5"/>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EF53A5"/>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967701" name="Rectangle 21">
            <a:extLst>
              <a:ext uri="{FF2B5EF4-FFF2-40B4-BE49-F238E27FC236}">
                <a16:creationId xmlns:a16="http://schemas.microsoft.com/office/drawing/2014/main" id="{99C120C7-9E9F-BF2A-FF64-A50058B37D08}"/>
              </a:ext>
            </a:extLst>
          </p:cNvPr>
          <p:cNvSpPr>
            <a:spLocks noChangeArrowheads="1"/>
          </p:cNvSpPr>
          <p:nvPr/>
        </p:nvSpPr>
        <p:spPr bwMode="auto">
          <a:xfrm>
            <a:off x="941388" y="5830888"/>
            <a:ext cx="1411287" cy="304800"/>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defRPr/>
            </a:pPr>
            <a:r>
              <a:rPr lang="en-US" sz="2000" b="1" dirty="0">
                <a:solidFill>
                  <a:srgbClr val="FFFFFF"/>
                </a:solidFill>
                <a:effectLst>
                  <a:outerShdw blurRad="38100" dist="38100" dir="2700000" algn="tl">
                    <a:srgbClr val="000000"/>
                  </a:outerShdw>
                </a:effectLst>
                <a:latin typeface="Arial" charset="0"/>
              </a:rPr>
              <a:t>65-74 Years</a:t>
            </a:r>
            <a:endParaRPr lang="en-US" sz="2000" b="1" dirty="0">
              <a:effectLst>
                <a:outerShdw blurRad="38100" dist="38100" dir="2700000" algn="tl">
                  <a:srgbClr val="000000"/>
                </a:outerShdw>
              </a:effectLst>
              <a:latin typeface="Arial" charset="0"/>
            </a:endParaRPr>
          </a:p>
        </p:txBody>
      </p:sp>
      <p:sp>
        <p:nvSpPr>
          <p:cNvPr id="8214" name="Rectangle 22">
            <a:extLst>
              <a:ext uri="{FF2B5EF4-FFF2-40B4-BE49-F238E27FC236}">
                <a16:creationId xmlns:a16="http://schemas.microsoft.com/office/drawing/2014/main" id="{1B2BD9D5-BC21-BDD8-9A23-092F26A5546E}"/>
              </a:ext>
            </a:extLst>
          </p:cNvPr>
          <p:cNvSpPr>
            <a:spLocks noChangeArrowheads="1"/>
          </p:cNvSpPr>
          <p:nvPr/>
        </p:nvSpPr>
        <p:spPr bwMode="auto">
          <a:xfrm>
            <a:off x="3144838" y="5892800"/>
            <a:ext cx="180975" cy="184150"/>
          </a:xfrm>
          <a:prstGeom prst="rect">
            <a:avLst/>
          </a:prstGeom>
          <a:solidFill>
            <a:srgbClr val="FFFF00"/>
          </a:solidFill>
          <a:ln w="12700">
            <a:solidFill>
              <a:srgbClr val="FFFFFF"/>
            </a:solidFill>
            <a:miter lim="800000"/>
            <a:headEnd/>
            <a:tailEnd/>
          </a:ln>
        </p:spPr>
        <p:txBody>
          <a:bodyPr/>
          <a:lstStyle>
            <a:lvl1pPr>
              <a:spcBef>
                <a:spcPts val="1000"/>
              </a:spcBef>
              <a:buClr>
                <a:srgbClr val="EF53A5"/>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EF53A5"/>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EF53A5"/>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967703" name="Rectangle 23">
            <a:extLst>
              <a:ext uri="{FF2B5EF4-FFF2-40B4-BE49-F238E27FC236}">
                <a16:creationId xmlns:a16="http://schemas.microsoft.com/office/drawing/2014/main" id="{88824E12-8AE2-981E-5DBF-A91F9A47B86D}"/>
              </a:ext>
            </a:extLst>
          </p:cNvPr>
          <p:cNvSpPr>
            <a:spLocks noChangeArrowheads="1"/>
          </p:cNvSpPr>
          <p:nvPr/>
        </p:nvSpPr>
        <p:spPr bwMode="auto">
          <a:xfrm>
            <a:off x="3421063" y="5830888"/>
            <a:ext cx="1411287" cy="304800"/>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defRPr/>
            </a:pPr>
            <a:r>
              <a:rPr lang="en-US" sz="2000" b="1" dirty="0">
                <a:solidFill>
                  <a:srgbClr val="FFFFFF"/>
                </a:solidFill>
                <a:effectLst>
                  <a:outerShdw blurRad="38100" dist="38100" dir="2700000" algn="tl">
                    <a:srgbClr val="000000"/>
                  </a:outerShdw>
                </a:effectLst>
                <a:latin typeface="Arial" charset="0"/>
              </a:rPr>
              <a:t>75-84 Years</a:t>
            </a:r>
            <a:endParaRPr lang="en-US" sz="2000" b="1" dirty="0">
              <a:effectLst>
                <a:outerShdw blurRad="38100" dist="38100" dir="2700000" algn="tl">
                  <a:srgbClr val="000000"/>
                </a:outerShdw>
              </a:effectLst>
              <a:latin typeface="Arial" charset="0"/>
            </a:endParaRPr>
          </a:p>
        </p:txBody>
      </p:sp>
      <p:sp>
        <p:nvSpPr>
          <p:cNvPr id="8216" name="Rectangle 24">
            <a:extLst>
              <a:ext uri="{FF2B5EF4-FFF2-40B4-BE49-F238E27FC236}">
                <a16:creationId xmlns:a16="http://schemas.microsoft.com/office/drawing/2014/main" id="{75D60AAA-7F4E-BB0E-D2A3-17A12093472C}"/>
              </a:ext>
            </a:extLst>
          </p:cNvPr>
          <p:cNvSpPr>
            <a:spLocks noChangeArrowheads="1"/>
          </p:cNvSpPr>
          <p:nvPr/>
        </p:nvSpPr>
        <p:spPr bwMode="auto">
          <a:xfrm>
            <a:off x="6226175" y="5892800"/>
            <a:ext cx="180975" cy="184150"/>
          </a:xfrm>
          <a:prstGeom prst="rect">
            <a:avLst/>
          </a:prstGeom>
          <a:solidFill>
            <a:srgbClr val="99CC00"/>
          </a:solidFill>
          <a:ln w="12700">
            <a:solidFill>
              <a:srgbClr val="FFFFFF"/>
            </a:solidFill>
            <a:miter lim="800000"/>
            <a:headEnd/>
            <a:tailEnd/>
          </a:ln>
        </p:spPr>
        <p:txBody>
          <a:bodyPr/>
          <a:lstStyle>
            <a:lvl1pPr>
              <a:spcBef>
                <a:spcPts val="1000"/>
              </a:spcBef>
              <a:buClr>
                <a:srgbClr val="EF53A5"/>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EF53A5"/>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EF53A5"/>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EF53A5"/>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967705" name="Rectangle 25">
            <a:extLst>
              <a:ext uri="{FF2B5EF4-FFF2-40B4-BE49-F238E27FC236}">
                <a16:creationId xmlns:a16="http://schemas.microsoft.com/office/drawing/2014/main" id="{73E9F27E-853F-1F85-3E93-01DE24DC3FAC}"/>
              </a:ext>
            </a:extLst>
          </p:cNvPr>
          <p:cNvSpPr>
            <a:spLocks noChangeArrowheads="1"/>
          </p:cNvSpPr>
          <p:nvPr/>
        </p:nvSpPr>
        <p:spPr bwMode="auto">
          <a:xfrm>
            <a:off x="6518275" y="5832475"/>
            <a:ext cx="1184275" cy="304800"/>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defRPr/>
            </a:pPr>
            <a:r>
              <a:rPr lang="en-US" sz="2000" b="1" dirty="0">
                <a:solidFill>
                  <a:srgbClr val="FFFFFF"/>
                </a:solidFill>
                <a:effectLst>
                  <a:outerShdw blurRad="38100" dist="38100" dir="2700000" algn="tl">
                    <a:srgbClr val="000000"/>
                  </a:outerShdw>
                </a:effectLst>
                <a:latin typeface="Arial" charset="0"/>
                <a:sym typeface="Symbol" pitchFamily="18" charset="2"/>
              </a:rPr>
              <a:t></a:t>
            </a:r>
            <a:r>
              <a:rPr lang="en-US" sz="2000" b="1" dirty="0">
                <a:solidFill>
                  <a:srgbClr val="FFFFFF"/>
                </a:solidFill>
                <a:effectLst>
                  <a:outerShdw blurRad="38100" dist="38100" dir="2700000" algn="tl">
                    <a:srgbClr val="000000"/>
                  </a:outerShdw>
                </a:effectLst>
                <a:latin typeface="Arial" charset="0"/>
              </a:rPr>
              <a:t>85 Years</a:t>
            </a:r>
            <a:endParaRPr lang="en-US" sz="2000" b="1" dirty="0">
              <a:effectLst>
                <a:outerShdw blurRad="38100" dist="38100" dir="2700000" algn="tl">
                  <a:srgbClr val="000000"/>
                </a:outerShdw>
              </a:effectLst>
              <a:latin typeface="Arial"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DB025E32-B821-E6DD-D8D8-8B2EA9237915}"/>
              </a:ext>
            </a:extLst>
          </p:cNvPr>
          <p:cNvSpPr>
            <a:spLocks noGrp="1" noChangeArrowheads="1"/>
          </p:cNvSpPr>
          <p:nvPr>
            <p:ph type="title"/>
          </p:nvPr>
        </p:nvSpPr>
        <p:spPr/>
        <p:txBody>
          <a:bodyPr/>
          <a:lstStyle/>
          <a:p>
            <a:r>
              <a:rPr lang="en-US" altLang="en-US"/>
              <a:t>Risk and Statistics</a:t>
            </a:r>
          </a:p>
        </p:txBody>
      </p:sp>
      <p:sp>
        <p:nvSpPr>
          <p:cNvPr id="10243" name="Content Placeholder 2">
            <a:extLst>
              <a:ext uri="{FF2B5EF4-FFF2-40B4-BE49-F238E27FC236}">
                <a16:creationId xmlns:a16="http://schemas.microsoft.com/office/drawing/2014/main" id="{0C5E21EF-B105-69DE-4E69-3EA093B4EB42}"/>
              </a:ext>
            </a:extLst>
          </p:cNvPr>
          <p:cNvSpPr>
            <a:spLocks noGrp="1" noChangeArrowheads="1"/>
          </p:cNvSpPr>
          <p:nvPr>
            <p:ph idx="1"/>
          </p:nvPr>
        </p:nvSpPr>
        <p:spPr/>
        <p:txBody>
          <a:bodyPr/>
          <a:lstStyle/>
          <a:p>
            <a:r>
              <a:rPr lang="en-US" altLang="en-US"/>
              <a:t>There is 5% risk of developing AD at 65 and it doubles every 5 years.</a:t>
            </a:r>
          </a:p>
          <a:p>
            <a:r>
              <a:rPr lang="en-US" altLang="en-US"/>
              <a:t>At age 85 the risk can be as high as 40-50%</a:t>
            </a:r>
          </a:p>
          <a:p>
            <a:r>
              <a:rPr lang="en-US" altLang="en-US"/>
              <a:t>AD has a tendency to run in families</a:t>
            </a:r>
          </a:p>
          <a:p>
            <a:r>
              <a:rPr lang="en-US" altLang="en-US"/>
              <a:t>Research has established certain risk factors including age, sex, health, genetic susceptibility, diet and life-styles that can impact the age and the presentation of AD</a:t>
            </a:r>
          </a:p>
          <a:p>
            <a:r>
              <a:rPr lang="en-US" altLang="en-US"/>
              <a:t>APOE 4 is a susceptibility gene that can increase the risk of AD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3178C598-D473-E8CC-82F3-4CF41AAF5B45}"/>
              </a:ext>
            </a:extLst>
          </p:cNvPr>
          <p:cNvSpPr>
            <a:spLocks noGrp="1" noChangeArrowheads="1"/>
          </p:cNvSpPr>
          <p:nvPr>
            <p:ph type="title"/>
          </p:nvPr>
        </p:nvSpPr>
        <p:spPr/>
        <p:txBody>
          <a:bodyPr/>
          <a:lstStyle/>
          <a:p>
            <a:pPr eaLnBrk="1" hangingPunct="1"/>
            <a:r>
              <a:rPr lang="en-US" altLang="en-US"/>
              <a:t>Alzheimer’s dementia</a:t>
            </a:r>
          </a:p>
        </p:txBody>
      </p:sp>
      <p:sp>
        <p:nvSpPr>
          <p:cNvPr id="11267" name="Content Placeholder 2">
            <a:extLst>
              <a:ext uri="{FF2B5EF4-FFF2-40B4-BE49-F238E27FC236}">
                <a16:creationId xmlns:a16="http://schemas.microsoft.com/office/drawing/2014/main" id="{501BFD2D-111A-9730-0945-0E3409C4466E}"/>
              </a:ext>
            </a:extLst>
          </p:cNvPr>
          <p:cNvSpPr>
            <a:spLocks noGrp="1" noChangeArrowheads="1"/>
          </p:cNvSpPr>
          <p:nvPr>
            <p:ph idx="1"/>
          </p:nvPr>
        </p:nvSpPr>
        <p:spPr/>
        <p:txBody>
          <a:bodyPr/>
          <a:lstStyle/>
          <a:p>
            <a:pPr eaLnBrk="1" hangingPunct="1"/>
            <a:r>
              <a:rPr lang="en-US" altLang="en-US"/>
              <a:t>AD is a degenerative brain disorder that affects memory, language, decision making, planning, judgment and organizing </a:t>
            </a:r>
          </a:p>
          <a:p>
            <a:pPr eaLnBrk="1" hangingPunct="1"/>
            <a:endParaRPr lang="en-US" altLang="en-US"/>
          </a:p>
          <a:p>
            <a:pPr eaLnBrk="1" hangingPunct="1"/>
            <a:r>
              <a:rPr lang="en-US" altLang="en-US"/>
              <a:t>Over the past 30 years we have developed drugs that can improve the symptoms of the disease and recently two drugs, Aducanumab and Lecanumab have been approved by FDA as disease modifiers.</a:t>
            </a:r>
          </a:p>
          <a:p>
            <a:pPr eaLnBrk="1" hangingPunct="1"/>
            <a:r>
              <a:rPr lang="en-US" altLang="en-US"/>
              <a:t>The drugs in this class are designed to slow the progression of the disease in early stage AD</a:t>
            </a:r>
          </a:p>
          <a:p>
            <a:pPr eaLnBrk="1" hangingPunct="1"/>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C3204B9A-F810-9C9D-9F9B-023E2F19AC4F}"/>
              </a:ext>
            </a:extLst>
          </p:cNvPr>
          <p:cNvSpPr>
            <a:spLocks noGrp="1" noChangeArrowheads="1"/>
          </p:cNvSpPr>
          <p:nvPr>
            <p:ph type="title"/>
          </p:nvPr>
        </p:nvSpPr>
        <p:spPr/>
        <p:txBody>
          <a:bodyPr/>
          <a:lstStyle/>
          <a:p>
            <a:pPr eaLnBrk="1" hangingPunct="1"/>
            <a:r>
              <a:rPr lang="en-US" altLang="en-US"/>
              <a:t>Early detection</a:t>
            </a:r>
          </a:p>
        </p:txBody>
      </p:sp>
      <p:sp>
        <p:nvSpPr>
          <p:cNvPr id="12291" name="Content Placeholder 2">
            <a:extLst>
              <a:ext uri="{FF2B5EF4-FFF2-40B4-BE49-F238E27FC236}">
                <a16:creationId xmlns:a16="http://schemas.microsoft.com/office/drawing/2014/main" id="{E8AC706F-FFF9-A3CF-46AD-20B59787739F}"/>
              </a:ext>
            </a:extLst>
          </p:cNvPr>
          <p:cNvSpPr>
            <a:spLocks noGrp="1" noChangeArrowheads="1"/>
          </p:cNvSpPr>
          <p:nvPr>
            <p:ph idx="1"/>
          </p:nvPr>
        </p:nvSpPr>
        <p:spPr/>
        <p:txBody>
          <a:bodyPr/>
          <a:lstStyle/>
          <a:p>
            <a:pPr eaLnBrk="1" hangingPunct="1"/>
            <a:r>
              <a:rPr lang="en-US" altLang="en-US"/>
              <a:t>Research suggest that early detection and treatment of AD can improve the symptoms of the disease and quality of life</a:t>
            </a:r>
          </a:p>
          <a:p>
            <a:pPr eaLnBrk="1" hangingPunct="1"/>
            <a:r>
              <a:rPr lang="en-US" altLang="en-US"/>
              <a:t>One possible explanation for lack of full efficacy of current treatments may be the timing of these interventions as the damage may be at an irreversible phase</a:t>
            </a:r>
          </a:p>
          <a:p>
            <a:pPr eaLnBrk="1" hangingPunct="1"/>
            <a:r>
              <a:rPr lang="en-US" altLang="en-US"/>
              <a:t>Because of the slow progression of the disease the improved quality of life is important for many patients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4A543C39-D012-4C69-FC01-1D401E8DE4B7}"/>
              </a:ext>
            </a:extLst>
          </p:cNvPr>
          <p:cNvSpPr>
            <a:spLocks noGrp="1" noChangeArrowheads="1"/>
          </p:cNvSpPr>
          <p:nvPr>
            <p:ph type="title"/>
          </p:nvPr>
        </p:nvSpPr>
        <p:spPr/>
        <p:txBody>
          <a:bodyPr/>
          <a:lstStyle/>
          <a:p>
            <a:pPr eaLnBrk="1" hangingPunct="1"/>
            <a:r>
              <a:rPr lang="en-US" altLang="en-US"/>
              <a:t>Early detection</a:t>
            </a:r>
          </a:p>
        </p:txBody>
      </p:sp>
      <p:sp>
        <p:nvSpPr>
          <p:cNvPr id="13315" name="Content Placeholder 2">
            <a:extLst>
              <a:ext uri="{FF2B5EF4-FFF2-40B4-BE49-F238E27FC236}">
                <a16:creationId xmlns:a16="http://schemas.microsoft.com/office/drawing/2014/main" id="{04BEBD7A-C6D0-BBB4-4EF0-A8DD6E7D8E38}"/>
              </a:ext>
            </a:extLst>
          </p:cNvPr>
          <p:cNvSpPr>
            <a:spLocks noGrp="1" noChangeArrowheads="1"/>
          </p:cNvSpPr>
          <p:nvPr>
            <p:ph idx="1"/>
          </p:nvPr>
        </p:nvSpPr>
        <p:spPr/>
        <p:txBody>
          <a:bodyPr/>
          <a:lstStyle/>
          <a:p>
            <a:pPr eaLnBrk="1" hangingPunct="1"/>
            <a:r>
              <a:rPr lang="en-US" altLang="en-US"/>
              <a:t>Currently we are able to search for markers in the blood, spinal fluid and brain PET scan.</a:t>
            </a:r>
          </a:p>
          <a:p>
            <a:pPr eaLnBrk="1" hangingPunct="1"/>
            <a:endParaRPr lang="en-US" altLang="en-US"/>
          </a:p>
          <a:p>
            <a:pPr eaLnBrk="1" hangingPunct="1"/>
            <a:r>
              <a:rPr lang="en-US" altLang="en-US"/>
              <a:t>The presence of theses markers are suggestive of the AD</a:t>
            </a:r>
          </a:p>
          <a:p>
            <a:pPr eaLnBrk="1" hangingPunct="1"/>
            <a:endParaRPr lang="en-US" altLang="en-US"/>
          </a:p>
          <a:p>
            <a:pPr eaLnBrk="1" hangingPunct="1"/>
            <a:r>
              <a:rPr lang="en-US" altLang="en-US"/>
              <a:t>Now we are looking at prevention studies to catch the disease in it’s earliest stages to slow the disease process.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DEC73598-0C29-5E71-0882-94989D73D187}"/>
              </a:ext>
            </a:extLst>
          </p:cNvPr>
          <p:cNvSpPr>
            <a:spLocks noGrp="1" noChangeArrowheads="1"/>
          </p:cNvSpPr>
          <p:nvPr>
            <p:ph type="title"/>
          </p:nvPr>
        </p:nvSpPr>
        <p:spPr/>
        <p:txBody>
          <a:bodyPr/>
          <a:lstStyle/>
          <a:p>
            <a:r>
              <a:rPr lang="en-US" altLang="en-US"/>
              <a:t>AD Research</a:t>
            </a:r>
          </a:p>
        </p:txBody>
      </p:sp>
      <p:sp>
        <p:nvSpPr>
          <p:cNvPr id="14339" name="Content Placeholder 2">
            <a:extLst>
              <a:ext uri="{FF2B5EF4-FFF2-40B4-BE49-F238E27FC236}">
                <a16:creationId xmlns:a16="http://schemas.microsoft.com/office/drawing/2014/main" id="{17D62F65-3DFE-9AB5-0191-7E8CA68804CC}"/>
              </a:ext>
            </a:extLst>
          </p:cNvPr>
          <p:cNvSpPr>
            <a:spLocks noGrp="1" noChangeArrowheads="1"/>
          </p:cNvSpPr>
          <p:nvPr>
            <p:ph idx="1"/>
          </p:nvPr>
        </p:nvSpPr>
        <p:spPr/>
        <p:txBody>
          <a:bodyPr/>
          <a:lstStyle/>
          <a:p>
            <a:r>
              <a:rPr lang="en-US" altLang="en-US"/>
              <a:t>Although we have made advances in treating patients with AD, we still have a long way to go to develop more effective treatments.</a:t>
            </a:r>
          </a:p>
          <a:p>
            <a:endParaRPr lang="en-US" altLang="en-US"/>
          </a:p>
          <a:p>
            <a:r>
              <a:rPr lang="en-US" altLang="en-US"/>
              <a:t>In 2021Aducanumab was conditionally approved by FDA</a:t>
            </a:r>
          </a:p>
          <a:p>
            <a:endParaRPr lang="en-US" altLang="en-US"/>
          </a:p>
          <a:p>
            <a:r>
              <a:rPr lang="en-US" altLang="en-US"/>
              <a:t>In 2022 Lecanumab obtained conditional approval and in 2023 received full approval.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2108C511-531A-1DE9-9E3A-0621A1AF03C4}"/>
              </a:ext>
            </a:extLst>
          </p:cNvPr>
          <p:cNvSpPr>
            <a:spLocks noGrp="1" noChangeArrowheads="1"/>
          </p:cNvSpPr>
          <p:nvPr>
            <p:ph type="title"/>
          </p:nvPr>
        </p:nvSpPr>
        <p:spPr/>
        <p:txBody>
          <a:bodyPr/>
          <a:lstStyle/>
          <a:p>
            <a:r>
              <a:rPr lang="en-US" altLang="en-US"/>
              <a:t>AD Research</a:t>
            </a:r>
          </a:p>
        </p:txBody>
      </p:sp>
      <p:sp>
        <p:nvSpPr>
          <p:cNvPr id="15363" name="Content Placeholder 2">
            <a:extLst>
              <a:ext uri="{FF2B5EF4-FFF2-40B4-BE49-F238E27FC236}">
                <a16:creationId xmlns:a16="http://schemas.microsoft.com/office/drawing/2014/main" id="{F02B12EC-68A3-2669-88BA-D3A95CF8E3EE}"/>
              </a:ext>
            </a:extLst>
          </p:cNvPr>
          <p:cNvSpPr>
            <a:spLocks noGrp="1" noChangeArrowheads="1"/>
          </p:cNvSpPr>
          <p:nvPr>
            <p:ph idx="1"/>
          </p:nvPr>
        </p:nvSpPr>
        <p:spPr/>
        <p:txBody>
          <a:bodyPr/>
          <a:lstStyle/>
          <a:p>
            <a:r>
              <a:rPr lang="en-US" altLang="en-US"/>
              <a:t>Over the past 3 decades we have tested multiple compounds to treat AD with many failures and some successes</a:t>
            </a:r>
          </a:p>
          <a:p>
            <a:r>
              <a:rPr lang="en-US" altLang="en-US"/>
              <a:t>Currently we are working on various compounds that are in different stages of development</a:t>
            </a:r>
          </a:p>
          <a:p>
            <a:r>
              <a:rPr lang="en-US" altLang="en-US"/>
              <a:t>There are many theories about the cause or causes of AD, however, we are looking at compounds that fight off the accumulation of Amyloid and Tau proteins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953</TotalTime>
  <Words>1254</Words>
  <Application>Microsoft Office PowerPoint</Application>
  <PresentationFormat>On-screen Show (4:3)</PresentationFormat>
  <Paragraphs>105</Paragraphs>
  <Slides>19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Arial Narrow</vt:lpstr>
      <vt:lpstr>Calibri</vt:lpstr>
      <vt:lpstr>Century Gothic</vt:lpstr>
      <vt:lpstr>Times New Roman</vt:lpstr>
      <vt:lpstr>Wingdings 3</vt:lpstr>
      <vt:lpstr>Ion</vt:lpstr>
      <vt:lpstr>Alzheimer’s Disease Research &amp; Debunking the Myths</vt:lpstr>
      <vt:lpstr>AD statistics</vt:lpstr>
      <vt:lpstr>Forecast of Alzheimer’s Disease Prevalence in the U.S.</vt:lpstr>
      <vt:lpstr>Risk and Statistics</vt:lpstr>
      <vt:lpstr>Alzheimer’s dementia</vt:lpstr>
      <vt:lpstr>Early detection</vt:lpstr>
      <vt:lpstr>Early detection</vt:lpstr>
      <vt:lpstr>AD Research</vt:lpstr>
      <vt:lpstr>AD Research</vt:lpstr>
      <vt:lpstr>AD Research</vt:lpstr>
      <vt:lpstr>AD Research</vt:lpstr>
      <vt:lpstr>AD Research</vt:lpstr>
      <vt:lpstr>AD Research</vt:lpstr>
      <vt:lpstr>Double blind nature of research</vt:lpstr>
      <vt:lpstr>AD Research</vt:lpstr>
      <vt:lpstr>AD Research</vt:lpstr>
      <vt:lpstr>AD Risk</vt:lpstr>
      <vt:lpstr>Conclusion</vt:lpstr>
      <vt:lpstr>Q &amp; A </vt:lpstr>
    </vt:vector>
  </TitlesOfParts>
  <Company>bolouri family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Alzheimer’s  Disease Treatment</dc:title>
  <dc:creator>reza bolouri</dc:creator>
  <cp:lastModifiedBy>Shereen Bolouri</cp:lastModifiedBy>
  <cp:revision>68</cp:revision>
  <cp:lastPrinted>1601-01-01T00:00:00Z</cp:lastPrinted>
  <dcterms:created xsi:type="dcterms:W3CDTF">2008-01-23T03:14:14Z</dcterms:created>
  <dcterms:modified xsi:type="dcterms:W3CDTF">2023-10-23T17:59:35Z</dcterms:modified>
</cp:coreProperties>
</file>