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4" r:id="rId4"/>
    <p:sldId id="278" r:id="rId5"/>
    <p:sldId id="283" r:id="rId6"/>
    <p:sldId id="279" r:id="rId7"/>
    <p:sldId id="267" r:id="rId8"/>
    <p:sldId id="261" r:id="rId9"/>
    <p:sldId id="265" r:id="rId10"/>
    <p:sldId id="280" r:id="rId11"/>
    <p:sldId id="282" r:id="rId12"/>
    <p:sldId id="284" r:id="rId13"/>
    <p:sldId id="28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38"/>
    <p:restoredTop sz="70923"/>
  </p:normalViewPr>
  <p:slideViewPr>
    <p:cSldViewPr snapToGrid="0">
      <p:cViewPr varScale="1">
        <p:scale>
          <a:sx n="47" d="100"/>
          <a:sy n="47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21E-48FB-5C40-9E91-A2C8DCA091A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8430E-1068-7246-8B99-E99E153A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0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79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effectLst/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94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effectLst/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22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effectLst/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5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4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8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1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effectLst/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8430E-1068-7246-8B99-E99E153AB4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1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6EAEA-D0C1-0CC8-09FE-320BBAE28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8E353-4B8B-A40E-0CD6-BB724B0C4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321BF-545A-98A7-EE90-6D260B98C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881FD-8AD6-247E-5125-5696367A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C029F-DB48-44DE-06CC-8F947D2E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8924-DC23-5257-49FD-9519A514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551F0-A6BF-35A8-72E2-9CDE700F0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A76FA-6FA6-11FF-1B67-D0990FAF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A7DD4-142A-9D8A-3C5C-F517AC78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FCAA-FCA0-4DAE-9345-91701C80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3C3037-C5D4-BD87-BE5F-9C8629B10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2E916-4C71-ABC5-EA3F-37A4128A8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98574-4042-D9D1-74F4-8C52FA7D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DC28-9DA9-8CA7-42A6-D0B2B8FB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E4D1D-0D18-EAC8-46FB-642643EF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3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B615-C0F1-813C-272B-21529935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AFB1D-9C1D-E7C8-D370-D1D026096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D8994-D38D-3381-AB7F-99A031D6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40E9D-715C-0A02-8576-C0CA7000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5FB05-E2B9-1C36-06A4-02C0C98F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4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34B7-75A3-ABD2-B322-B1053F00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68FE6-99EB-DD41-9E07-B410F64F3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2DAE0-E2F4-509D-E539-F1292E45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64023-3BEC-A061-052E-716434F5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C88C-854C-B065-30DD-C5F6C620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5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CB43-1146-B376-7101-41F6B492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000E5-7D6E-5BC5-5F0A-E404F6119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30DF6-3AC9-A6F3-141F-9CE212A54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01A1F-EBEC-9310-7E7D-7803024F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E3243-92E1-5FA8-C381-A18120CC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FABD2-9221-1B0A-B8D8-D95A06C0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2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4A1D-2C9F-DD60-7E95-623A9C0E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365F-9E7C-729D-AD6A-9E96F7546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86099-D1C3-5FA3-3860-234B98B05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4BD53-EDCD-914A-0B0C-68906303D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AEE56-FD59-B584-0F0F-CB88B12EA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CB89A-3572-B9AC-2B8B-067EBFB4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B28CA-ED66-FB47-0DFC-CB35B77E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0ED46-46E7-7B22-A47A-2841BFDF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AD3D-5F35-1B17-962F-41615A14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84E06-E813-1159-CD47-5A6AD68E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CB23F-81DC-B4D0-8C61-636C65E7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759A4-9C85-9CDD-33AE-566B0091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5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FC102-91E7-7A52-75C5-022EE8D3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6F22B-4B2C-1542-7103-EF53CACE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38818-3FB8-5AC3-492C-4D5023FD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4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A01F-8FE5-515D-51EC-1BF44AE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13ABB-3F7C-82CA-85CE-449FF05C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686A0-3C15-787C-F319-7F796220A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B6CB6-13BE-EE54-768B-04FCCE9B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986E4-0D56-18BD-9905-4712EC8C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81E0E-5D98-3D5F-431F-9D824569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2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E58E-0045-A23F-4D2A-3515436B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F3FD1-88DF-C458-7D71-72ED63063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150B0-E2AA-DADC-93CE-8E219A5D1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6E73E-0D7A-2393-1CBB-39781A40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0508D-1061-B7A6-2923-3DE61817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9DE39-0FE4-DA3F-0BD0-4B9EF180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B5E0B-C28B-EB8D-E4CE-91ED3BA0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BB4A9-8978-F228-253C-364463709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0D24-B265-2D85-296C-5D0419D79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B938-66CE-FB41-BDCD-77720024CA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1B859-AAD8-D186-5BC1-E9000690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47A2-3B3D-0C8A-3146-0105C70E5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9E16-1BD1-5248-8272-2CEA53A3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1209-92E5-E7D1-1773-6411ACE66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6772"/>
            <a:ext cx="12014200" cy="2745828"/>
          </a:xfrm>
        </p:spPr>
        <p:txBody>
          <a:bodyPr>
            <a:normAutofit/>
          </a:bodyPr>
          <a:lstStyle/>
          <a:p>
            <a:r>
              <a:rPr lang="en-US" sz="4000" b="1" dirty="0"/>
              <a:t>Racial Disparities in Alzheimer’s Disease: how we can tackle this public health crisis and empower our communities to optimize brain health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45F441-289D-6623-5AF2-A3BAA519AE33}"/>
              </a:ext>
            </a:extLst>
          </p:cNvPr>
          <p:cNvSpPr txBox="1">
            <a:spLocks/>
          </p:cNvSpPr>
          <p:nvPr/>
        </p:nvSpPr>
        <p:spPr>
          <a:xfrm>
            <a:off x="7490460" y="4823734"/>
            <a:ext cx="416794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Deborah Rose, MD</a:t>
            </a:r>
          </a:p>
          <a:p>
            <a:pPr algn="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Neurology</a:t>
            </a:r>
          </a:p>
          <a:p>
            <a:pPr algn="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 14,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24D45-5CA7-6AB9-0A38-47933AB01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85035"/>
          <a:stretch/>
        </p:blipFill>
        <p:spPr>
          <a:xfrm>
            <a:off x="0" y="0"/>
            <a:ext cx="12192000" cy="14270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009C93-579C-6039-2F39-F2A4A5AC8089}"/>
              </a:ext>
            </a:extLst>
          </p:cNvPr>
          <p:cNvSpPr/>
          <p:nvPr/>
        </p:nvSpPr>
        <p:spPr>
          <a:xfrm>
            <a:off x="0" y="1427044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81668-75EA-AC92-FAC9-B86FAE979F97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57468C-97DD-E81E-511F-3518E267A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797" y="-213577"/>
            <a:ext cx="7213290" cy="20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6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195383" y="684703"/>
            <a:ext cx="11551139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Warning Signs of Dementia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C247D1-E75B-5E27-3709-3FD837DD72D3}"/>
              </a:ext>
            </a:extLst>
          </p:cNvPr>
          <p:cNvSpPr txBox="1">
            <a:spLocks/>
          </p:cNvSpPr>
          <p:nvPr/>
        </p:nvSpPr>
        <p:spPr>
          <a:xfrm>
            <a:off x="1" y="1840403"/>
            <a:ext cx="6375400" cy="4833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3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Memory loss that disrupts daily life</a:t>
            </a:r>
          </a:p>
          <a:p>
            <a:pPr marL="342900" indent="-342900"/>
            <a:r>
              <a:rPr lang="en-US" sz="3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Challenges in planning or solving problems</a:t>
            </a:r>
          </a:p>
          <a:p>
            <a:pPr marL="342900" indent="-342900"/>
            <a:r>
              <a:rPr lang="en-US" sz="3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Difficulty with completing familiar everyday tasks </a:t>
            </a:r>
          </a:p>
          <a:p>
            <a:pPr marL="342900" indent="-342900"/>
            <a:r>
              <a:rPr lang="en-US" sz="3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Decreased or poor judgment</a:t>
            </a:r>
          </a:p>
          <a:p>
            <a:pPr marL="342900" indent="-342900"/>
            <a:r>
              <a:rPr lang="en-US" sz="3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Withdrawal from work or social activities</a:t>
            </a:r>
          </a:p>
          <a:p>
            <a:pPr marL="342900" indent="-342900"/>
            <a:r>
              <a:rPr lang="en-US" sz="3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Changes in mood and personality</a:t>
            </a:r>
          </a:p>
          <a:p>
            <a:pPr marL="342900" indent="-342900"/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Stalked By The Fear That Dementia Is Stalking You - KFF Health News">
            <a:extLst>
              <a:ext uri="{FF2B5EF4-FFF2-40B4-BE49-F238E27FC236}">
                <a16:creationId xmlns:a16="http://schemas.microsoft.com/office/drawing/2014/main" id="{FE5AB595-2AAF-EFB8-C7B2-D78AC598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031999"/>
            <a:ext cx="5786137" cy="38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195383" y="684703"/>
            <a:ext cx="11551139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Early detection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C247D1-E75B-5E27-3709-3FD837DD72D3}"/>
              </a:ext>
            </a:extLst>
          </p:cNvPr>
          <p:cNvSpPr txBox="1">
            <a:spLocks/>
          </p:cNvSpPr>
          <p:nvPr/>
        </p:nvSpPr>
        <p:spPr>
          <a:xfrm>
            <a:off x="445479" y="2205410"/>
            <a:ext cx="5650522" cy="325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3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Approaching your loved one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sz="3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Seeing a clinician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sz="3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Benefits of early detection</a:t>
            </a:r>
          </a:p>
          <a:p>
            <a:pPr marL="342900" indent="-342900"/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Data shows racial disparities in Alzheimer's disease diagnosis between Black  and white research study participants | National Institute on Aging">
            <a:extLst>
              <a:ext uri="{FF2B5EF4-FFF2-40B4-BE49-F238E27FC236}">
                <a16:creationId xmlns:a16="http://schemas.microsoft.com/office/drawing/2014/main" id="{C4F2C7B9-C9BE-1C7B-442D-0B49C7AA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5006"/>
            <a:ext cx="5650522" cy="56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195383" y="684703"/>
            <a:ext cx="11551139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Participation in Clinical Trials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C247D1-E75B-5E27-3709-3FD837DD72D3}"/>
              </a:ext>
            </a:extLst>
          </p:cNvPr>
          <p:cNvSpPr txBox="1">
            <a:spLocks/>
          </p:cNvSpPr>
          <p:nvPr/>
        </p:nvSpPr>
        <p:spPr>
          <a:xfrm>
            <a:off x="445479" y="2205410"/>
            <a:ext cx="5650522" cy="325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sz="32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83601-5F27-24E7-250B-A62722CDDCC4}"/>
              </a:ext>
            </a:extLst>
          </p:cNvPr>
          <p:cNvSpPr txBox="1"/>
          <p:nvPr/>
        </p:nvSpPr>
        <p:spPr>
          <a:xfrm>
            <a:off x="144618" y="1574684"/>
            <a:ext cx="809009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u="sng" dirty="0"/>
              <a:t>Clinical trial</a:t>
            </a:r>
            <a:r>
              <a:rPr lang="en-US" sz="2700" dirty="0"/>
              <a:t> – research that studies new tests and treatments to evaluate their impact on human health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7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Importance of diversity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/>
              <a:t>Improve generalizability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/>
              <a:t>Reduce health inequalities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Community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/>
              <a:t>Building trust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/>
              <a:t>Cultural and linguistic sensitivity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/>
              <a:t>Sustained exposure to professionals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14" name="Picture 13" descr="A blue circle with white people and dna strand&#10;&#10;Description automatically generated">
            <a:extLst>
              <a:ext uri="{FF2B5EF4-FFF2-40B4-BE49-F238E27FC236}">
                <a16:creationId xmlns:a16="http://schemas.microsoft.com/office/drawing/2014/main" id="{AB168548-0FF4-5265-1A1F-19309C3461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8"/>
          <a:stretch/>
        </p:blipFill>
        <p:spPr>
          <a:xfrm>
            <a:off x="7962900" y="1804497"/>
            <a:ext cx="42291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195383" y="684703"/>
            <a:ext cx="11551139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Optimizing Brain Health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C247D1-E75B-5E27-3709-3FD837DD72D3}"/>
              </a:ext>
            </a:extLst>
          </p:cNvPr>
          <p:cNvSpPr txBox="1">
            <a:spLocks/>
          </p:cNvSpPr>
          <p:nvPr/>
        </p:nvSpPr>
        <p:spPr>
          <a:xfrm>
            <a:off x="0" y="1656253"/>
            <a:ext cx="5900617" cy="5042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Exercise</a:t>
            </a:r>
          </a:p>
          <a:p>
            <a:endParaRPr lang="en-US" sz="1100" dirty="0"/>
          </a:p>
          <a:p>
            <a:r>
              <a:rPr lang="en-US" dirty="0"/>
              <a:t>Sleep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Diet (vegetables, nuts, berries, beans)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Quit smoking</a:t>
            </a:r>
          </a:p>
          <a:p>
            <a:endParaRPr lang="en-US" sz="1000" dirty="0"/>
          </a:p>
          <a:p>
            <a:r>
              <a:rPr lang="en-US" dirty="0"/>
              <a:t>Go to your doctor for regular check-ups</a:t>
            </a:r>
          </a:p>
          <a:p>
            <a:endParaRPr lang="en-US" sz="1000" dirty="0"/>
          </a:p>
          <a:p>
            <a:r>
              <a:rPr lang="en-US" dirty="0"/>
              <a:t>Cognitive stimulation</a:t>
            </a:r>
          </a:p>
          <a:p>
            <a:endParaRPr lang="en-US" sz="1100" dirty="0"/>
          </a:p>
          <a:p>
            <a:r>
              <a:rPr lang="en-US" dirty="0"/>
              <a:t>Social interaction (volunteering, special-interest club, tour at the museum,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2" descr="6 Gentle Exercises for Seniors to Improve Balance, Strength, and Stamina">
            <a:extLst>
              <a:ext uri="{FF2B5EF4-FFF2-40B4-BE49-F238E27FC236}">
                <a16:creationId xmlns:a16="http://schemas.microsoft.com/office/drawing/2014/main" id="{EB02D52C-6231-5B1D-D948-95CDE6E38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826895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hat Is Mainstream Smoke and Why Is It Harmful?">
            <a:extLst>
              <a:ext uri="{FF2B5EF4-FFF2-40B4-BE49-F238E27FC236}">
                <a16:creationId xmlns:a16="http://schemas.microsoft.com/office/drawing/2014/main" id="{3331139E-A2C6-AE3E-4566-9F7BB01A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04" y="2269793"/>
            <a:ext cx="4616592" cy="34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rterial Dissection and Stroke">
            <a:extLst>
              <a:ext uri="{FF2B5EF4-FFF2-40B4-BE49-F238E27FC236}">
                <a16:creationId xmlns:a16="http://schemas.microsoft.com/office/drawing/2014/main" id="{8DE0AE5B-69F4-99E4-FF96-F9844389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48238"/>
            <a:ext cx="6553200" cy="37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ow Important Is a Healthy Social Life for Seniors? - Catholic Health Today">
            <a:extLst>
              <a:ext uri="{FF2B5EF4-FFF2-40B4-BE49-F238E27FC236}">
                <a16:creationId xmlns:a16="http://schemas.microsoft.com/office/drawing/2014/main" id="{427634AB-C416-CF34-292B-E34E21B48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10755"/>
            <a:ext cx="6553200" cy="361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and person sleeping in bed&#10;&#10;Description automatically generated">
            <a:extLst>
              <a:ext uri="{FF2B5EF4-FFF2-40B4-BE49-F238E27FC236}">
                <a16:creationId xmlns:a16="http://schemas.microsoft.com/office/drawing/2014/main" id="{C9542FC1-8C1C-E1F7-074F-61704AEF44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2366973"/>
            <a:ext cx="6380244" cy="3263627"/>
          </a:xfrm>
          <a:prstGeom prst="rect">
            <a:avLst/>
          </a:prstGeom>
        </p:spPr>
      </p:pic>
      <p:pic>
        <p:nvPicPr>
          <p:cNvPr id="1026" name="Picture 2" descr="Healthy eating tips - How to have a healthier diet">
            <a:extLst>
              <a:ext uri="{FF2B5EF4-FFF2-40B4-BE49-F238E27FC236}">
                <a16:creationId xmlns:a16="http://schemas.microsoft.com/office/drawing/2014/main" id="{B52523CE-C2E2-3E8B-4FC8-BE8B52ED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97" y="2307733"/>
            <a:ext cx="64516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195384" y="975706"/>
            <a:ext cx="9229969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177800" y="872511"/>
            <a:ext cx="9229969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Inspiration for this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0D665-E022-6878-CA16-559B7E3D5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936" y="1944600"/>
            <a:ext cx="5375462" cy="422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195384" y="975706"/>
            <a:ext cx="9229969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dementia?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C247D1-E75B-5E27-3709-3FD837DD72D3}"/>
              </a:ext>
            </a:extLst>
          </p:cNvPr>
          <p:cNvSpPr txBox="1">
            <a:spLocks/>
          </p:cNvSpPr>
          <p:nvPr/>
        </p:nvSpPr>
        <p:spPr>
          <a:xfrm>
            <a:off x="195384" y="2131404"/>
            <a:ext cx="6658283" cy="4542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Difficulty with memory, thinking, and decision-making that may interfere with one’s day-to-day functioning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Decline in cognitive abilities can also affect behavior, emotions and relationships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be caused by multiple conditions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2" descr="What is dementia? Causes, symptoms and diagnosis. Dementia is an umbrella term for loss of memory and other abilities.">
            <a:extLst>
              <a:ext uri="{FF2B5EF4-FFF2-40B4-BE49-F238E27FC236}">
                <a16:creationId xmlns:a16="http://schemas.microsoft.com/office/drawing/2014/main" id="{673BA855-ADAB-6B27-8375-8E584B856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67" y="1917637"/>
            <a:ext cx="5143371" cy="39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195384" y="975706"/>
            <a:ext cx="9229969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C247D1-E75B-5E27-3709-3FD837DD72D3}"/>
              </a:ext>
            </a:extLst>
          </p:cNvPr>
          <p:cNvSpPr txBox="1">
            <a:spLocks/>
          </p:cNvSpPr>
          <p:nvPr/>
        </p:nvSpPr>
        <p:spPr>
          <a:xfrm>
            <a:off x="195383" y="1947256"/>
            <a:ext cx="5900617" cy="365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Alzheimer’s disease (AD) is the most common cause of dementia </a:t>
            </a:r>
          </a:p>
          <a:p>
            <a:pPr lvl="1"/>
            <a:r>
              <a:rPr lang="en-US" dirty="0"/>
              <a:t>Worldwide: &gt;55 million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US: 6.5 million</a:t>
            </a:r>
            <a:r>
              <a:rPr lang="en-US" baseline="30000" dirty="0"/>
              <a:t>2</a:t>
            </a:r>
          </a:p>
          <a:p>
            <a:pPr marL="457200" lvl="1" indent="0">
              <a:buNone/>
            </a:pPr>
            <a:endParaRPr lang="en-US" baseline="30000" dirty="0"/>
          </a:p>
          <a:p>
            <a:r>
              <a:rPr lang="en-US" dirty="0">
                <a:solidFill>
                  <a:srgbClr val="262626"/>
                </a:solidFill>
              </a:rPr>
              <a:t>In 2050, the number of patients diagnosed with AD will reach almost 14 million.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AE42A-B0AF-D16B-7320-037076AE9E95}"/>
              </a:ext>
            </a:extLst>
          </p:cNvPr>
          <p:cNvSpPr txBox="1"/>
          <p:nvPr/>
        </p:nvSpPr>
        <p:spPr>
          <a:xfrm>
            <a:off x="97691" y="5830892"/>
            <a:ext cx="1199661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1. Gauthier S, Rosa-Neto P, </a:t>
            </a:r>
            <a:r>
              <a:rPr lang="en-US" sz="1500" dirty="0" err="1"/>
              <a:t>Morais</a:t>
            </a:r>
            <a:r>
              <a:rPr lang="en-US" sz="1500" dirty="0"/>
              <a:t> J, Webster C. World Alzheimer Report 2021: Journey through the diagnosis of dementia. </a:t>
            </a:r>
            <a:r>
              <a:rPr lang="en-US" sz="1500" i="1" dirty="0"/>
              <a:t>Alzheimer’s Dis Int</a:t>
            </a:r>
            <a:r>
              <a:rPr lang="en-US" sz="1500" dirty="0"/>
              <a:t>. Published online 2021:1-314. </a:t>
            </a:r>
          </a:p>
          <a:p>
            <a:r>
              <a:rPr lang="en-US" sz="1500" dirty="0"/>
              <a:t>2.</a:t>
            </a:r>
            <a:r>
              <a:rPr lang="en-US" sz="1400" dirty="0"/>
              <a:t> </a:t>
            </a:r>
            <a:r>
              <a:rPr lang="en-US" sz="1400" dirty="0">
                <a:effectLst/>
              </a:rPr>
              <a:t>Alzheimer’s Association. (2023). 2023 Alzheimer’s Disease Facts &amp; Figures. </a:t>
            </a:r>
            <a:r>
              <a:rPr lang="en-US" sz="1400" i="1" dirty="0">
                <a:effectLst/>
              </a:rPr>
              <a:t>Alzheimer’s &amp; Dementia Journal</a:t>
            </a:r>
            <a:r>
              <a:rPr lang="en-US" sz="1400" dirty="0">
                <a:effectLst/>
              </a:rPr>
              <a:t>, </a:t>
            </a:r>
            <a:r>
              <a:rPr lang="en-US" sz="1400" i="1" dirty="0">
                <a:effectLst/>
              </a:rPr>
              <a:t>19</a:t>
            </a:r>
            <a:r>
              <a:rPr lang="en-US" sz="1400" dirty="0">
                <a:effectLst/>
              </a:rPr>
              <a:t>(4). </a:t>
            </a:r>
            <a:endParaRPr lang="en-US" sz="1400" dirty="0"/>
          </a:p>
        </p:txBody>
      </p:sp>
      <p:pic>
        <p:nvPicPr>
          <p:cNvPr id="1026" name="Picture 2" descr="Normal and Alzheimer's brains dataset comparison. - YouTube">
            <a:extLst>
              <a:ext uri="{FF2B5EF4-FFF2-40B4-BE49-F238E27FC236}">
                <a16:creationId xmlns:a16="http://schemas.microsoft.com/office/drawing/2014/main" id="{1FD56901-702D-44FB-5133-F0515073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091103"/>
            <a:ext cx="5900617" cy="44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195383" y="834362"/>
            <a:ext cx="9229969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C247D1-E75B-5E27-3709-3FD837DD72D3}"/>
              </a:ext>
            </a:extLst>
          </p:cNvPr>
          <p:cNvSpPr txBox="1">
            <a:spLocks/>
          </p:cNvSpPr>
          <p:nvPr/>
        </p:nvSpPr>
        <p:spPr>
          <a:xfrm>
            <a:off x="195383" y="1828800"/>
            <a:ext cx="5900617" cy="4252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62626"/>
                </a:solidFill>
              </a:rPr>
              <a:t>Georgia is one of the top 10 states with the highest number of people living with dementia (N=~1,574,700)</a:t>
            </a:r>
            <a:r>
              <a:rPr lang="en-US" baseline="30000" dirty="0">
                <a:solidFill>
                  <a:srgbClr val="262626"/>
                </a:solidFill>
              </a:rPr>
              <a:t>3</a:t>
            </a:r>
          </a:p>
          <a:p>
            <a:r>
              <a:rPr lang="en-US" dirty="0">
                <a:solidFill>
                  <a:srgbClr val="262626"/>
                </a:solidFill>
              </a:rPr>
              <a:t>Counties with the highest prevalence of AD:</a:t>
            </a:r>
          </a:p>
          <a:p>
            <a:pPr lvl="1"/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</a:rPr>
              <a:t>Miami-Dade County, Fla. (16.6%)</a:t>
            </a:r>
          </a:p>
          <a:p>
            <a:pPr lvl="1"/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</a:rPr>
              <a:t>Baltimore City, MD. (16.6%)</a:t>
            </a:r>
          </a:p>
          <a:p>
            <a:pPr lvl="1"/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</a:rPr>
              <a:t>Bronx County, N.Y. (16.6%)</a:t>
            </a:r>
          </a:p>
          <a:p>
            <a:pPr lvl="1"/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</a:rPr>
              <a:t>Prince George’s County, MD (16.1%)</a:t>
            </a:r>
          </a:p>
          <a:p>
            <a:pPr lvl="1"/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</a:rPr>
              <a:t>Hinds County, Mississippi (15.5%)</a:t>
            </a:r>
          </a:p>
          <a:p>
            <a:pPr lvl="1"/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</a:rPr>
              <a:t>Orleans Parish, LA. (15.4%)</a:t>
            </a:r>
          </a:p>
          <a:p>
            <a:pPr lvl="1"/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</a:rPr>
              <a:t>Dougherty County, GA. (15.3%)</a:t>
            </a:r>
          </a:p>
          <a:p>
            <a:pPr lvl="1"/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</a:rPr>
              <a:t>Orangeburg County, S.C. (15.2%)</a:t>
            </a:r>
          </a:p>
          <a:p>
            <a:pPr lvl="1"/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</a:rPr>
              <a:t>Imperial County, Calif. (15.0%)</a:t>
            </a:r>
          </a:p>
          <a:p>
            <a:pPr lvl="1"/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</a:rPr>
              <a:t>El Paso County, Texas (15.0%)</a:t>
            </a:r>
            <a:endParaRPr lang="en-US" sz="2100" dirty="0">
              <a:solidFill>
                <a:srgbClr val="26262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AE42A-B0AF-D16B-7320-037076AE9E95}"/>
              </a:ext>
            </a:extLst>
          </p:cNvPr>
          <p:cNvSpPr txBox="1"/>
          <p:nvPr/>
        </p:nvSpPr>
        <p:spPr>
          <a:xfrm>
            <a:off x="97690" y="6026357"/>
            <a:ext cx="1199661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effectLst/>
              </a:rPr>
              <a:t>3</a:t>
            </a:r>
            <a:r>
              <a:rPr lang="en-US" sz="1300" dirty="0"/>
              <a:t>. </a:t>
            </a:r>
            <a:r>
              <a:rPr lang="en-US" sz="1300" dirty="0">
                <a:effectLst/>
              </a:rPr>
              <a:t>Dhana, K., Beck, T., Desai, P., Wilson, R. S., Evans, D. A., &amp; </a:t>
            </a:r>
            <a:r>
              <a:rPr lang="en-US" sz="1300" dirty="0" err="1">
                <a:effectLst/>
              </a:rPr>
              <a:t>Rajan</a:t>
            </a:r>
            <a:r>
              <a:rPr lang="en-US" sz="1300" dirty="0">
                <a:effectLst/>
              </a:rPr>
              <a:t>, K. B. (2023). Prevalence of Alzheimer’s disease dementia in the 50 US states and 3142 counties: A population estimate using the 2020 bridged-race postcensal from the National Center for Health Statistics. </a:t>
            </a:r>
            <a:r>
              <a:rPr lang="en-US" sz="1300" i="1" dirty="0">
                <a:effectLst/>
              </a:rPr>
              <a:t>Alzheimer’s &amp; Dementia : The Journal of the Alzheimer’s Association</a:t>
            </a:r>
            <a:r>
              <a:rPr lang="en-US" sz="1300" dirty="0">
                <a:effectLst/>
              </a:rPr>
              <a:t>. </a:t>
            </a:r>
            <a:endParaRPr lang="en-US" sz="1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4E8BFB-0A85-631F-ABA4-79D1287C6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412212"/>
            <a:ext cx="5900617" cy="46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3145691" y="1001374"/>
            <a:ext cx="6258558" cy="695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Alzheimer’s Disease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C247D1-E75B-5E27-3709-3FD837DD72D3}"/>
              </a:ext>
            </a:extLst>
          </p:cNvPr>
          <p:cNvSpPr txBox="1">
            <a:spLocks/>
          </p:cNvSpPr>
          <p:nvPr/>
        </p:nvSpPr>
        <p:spPr>
          <a:xfrm>
            <a:off x="195383" y="1947256"/>
            <a:ext cx="5900617" cy="365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6" name="Picture 4" descr="Alzheimer's disease - Symptoms and causes - Mayo Clinic">
            <a:extLst>
              <a:ext uri="{FF2B5EF4-FFF2-40B4-BE49-F238E27FC236}">
                <a16:creationId xmlns:a16="http://schemas.microsoft.com/office/drawing/2014/main" id="{5F377695-E223-E862-9341-3EBE1FFC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91" y="1735687"/>
            <a:ext cx="5416596" cy="49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126372" y="604460"/>
            <a:ext cx="9229969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 factors for Alzheimer’s disease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C247D1-E75B-5E27-3709-3FD837DD72D3}"/>
              </a:ext>
            </a:extLst>
          </p:cNvPr>
          <p:cNvSpPr txBox="1">
            <a:spLocks/>
          </p:cNvSpPr>
          <p:nvPr/>
        </p:nvSpPr>
        <p:spPr>
          <a:xfrm>
            <a:off x="764727" y="1593850"/>
            <a:ext cx="5673789" cy="5172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educational attainment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 injury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Depression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Cardiovascular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isolation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history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Stress / Environmental factors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Risk Factors for Alzheimer's Disease | Frontiers Research Topic">
            <a:extLst>
              <a:ext uri="{FF2B5EF4-FFF2-40B4-BE49-F238E27FC236}">
                <a16:creationId xmlns:a16="http://schemas.microsoft.com/office/drawing/2014/main" id="{48C8DA80-AF54-D895-5FB5-3B1F6E83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76" y="159385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1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221672" y="750477"/>
            <a:ext cx="9229969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Populations at higher risk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C247D1-E75B-5E27-3709-3FD837DD72D3}"/>
              </a:ext>
            </a:extLst>
          </p:cNvPr>
          <p:cNvSpPr txBox="1">
            <a:spLocks/>
          </p:cNvSpPr>
          <p:nvPr/>
        </p:nvSpPr>
        <p:spPr>
          <a:xfrm>
            <a:off x="180022" y="2122968"/>
            <a:ext cx="6257175" cy="2820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Mental Health Experiences of Older Black and Latinx Adults in the U.S.  Health System | Commonwealth Fund">
            <a:extLst>
              <a:ext uri="{FF2B5EF4-FFF2-40B4-BE49-F238E27FC236}">
                <a16:creationId xmlns:a16="http://schemas.microsoft.com/office/drawing/2014/main" id="{12F368D0-57A3-1E49-8230-83C50124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63" y="1910317"/>
            <a:ext cx="5481215" cy="36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0BCCF0-7D3D-083F-5F39-605F3B7C08C5}"/>
              </a:ext>
            </a:extLst>
          </p:cNvPr>
          <p:cNvSpPr txBox="1"/>
          <p:nvPr/>
        </p:nvSpPr>
        <p:spPr>
          <a:xfrm>
            <a:off x="133238" y="1910317"/>
            <a:ext cx="6350741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Racial and ethnic minoritized groups, including African Americans and Latinos, are more likely to develop AD compared to whites (2x and 1.5x)</a:t>
            </a:r>
            <a:r>
              <a:rPr lang="en-US" sz="2800" baseline="30000" dirty="0"/>
              <a:t>2</a:t>
            </a:r>
          </a:p>
          <a:p>
            <a:endParaRPr lang="en-US" sz="2800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Women are more likely than men to develop the disease. An estimated 3.8 million American women are living with the disease today</a:t>
            </a:r>
            <a:r>
              <a:rPr lang="en-US" sz="2800" baseline="30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CB142-7B64-A3DB-24BA-56D231EF0990}"/>
              </a:ext>
            </a:extLst>
          </p:cNvPr>
          <p:cNvSpPr txBox="1"/>
          <p:nvPr/>
        </p:nvSpPr>
        <p:spPr>
          <a:xfrm>
            <a:off x="0" y="6311547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/>
            <a:r>
              <a:rPr lang="en-US" sz="1500" dirty="0"/>
              <a:t>2. </a:t>
            </a:r>
            <a:r>
              <a:rPr lang="en-US" sz="1600" dirty="0">
                <a:effectLst/>
              </a:rPr>
              <a:t>Alzheimer’s Association. (2023). 2023 Alzheimer’s Disease Facts &amp; Figures. </a:t>
            </a:r>
            <a:r>
              <a:rPr lang="en-US" sz="1600" i="1" dirty="0">
                <a:effectLst/>
              </a:rPr>
              <a:t>Alzheimer’s &amp; Dementia Journal</a:t>
            </a:r>
            <a:r>
              <a:rPr lang="en-US" sz="1600" dirty="0">
                <a:effectLst/>
              </a:rPr>
              <a:t>, </a:t>
            </a:r>
            <a:r>
              <a:rPr lang="en-US" sz="1600" i="1" dirty="0">
                <a:effectLst/>
              </a:rPr>
              <a:t>19</a:t>
            </a:r>
            <a:r>
              <a:rPr lang="en-US" sz="1600" dirty="0">
                <a:effectLst/>
              </a:rPr>
              <a:t>(4).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473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60532-B8AA-0CC4-2E0F-4083184E050B}"/>
              </a:ext>
            </a:extLst>
          </p:cNvPr>
          <p:cNvSpPr txBox="1">
            <a:spLocks/>
          </p:cNvSpPr>
          <p:nvPr/>
        </p:nvSpPr>
        <p:spPr>
          <a:xfrm>
            <a:off x="406400" y="684703"/>
            <a:ext cx="11340122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Racial disparities in cognitive aging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C247D1-E75B-5E27-3709-3FD837DD72D3}"/>
              </a:ext>
            </a:extLst>
          </p:cNvPr>
          <p:cNvSpPr txBox="1">
            <a:spLocks/>
          </p:cNvSpPr>
          <p:nvPr/>
        </p:nvSpPr>
        <p:spPr>
          <a:xfrm>
            <a:off x="195383" y="2131404"/>
            <a:ext cx="9618087" cy="4542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383E9-A6EE-CA78-DEDD-620172AEF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" b="92820"/>
          <a:stretch/>
        </p:blipFill>
        <p:spPr>
          <a:xfrm>
            <a:off x="0" y="0"/>
            <a:ext cx="12192000" cy="684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E655C-ADB5-374F-776B-B3F126D6F786}"/>
              </a:ext>
            </a:extLst>
          </p:cNvPr>
          <p:cNvSpPr/>
          <p:nvPr/>
        </p:nvSpPr>
        <p:spPr>
          <a:xfrm>
            <a:off x="0" y="684703"/>
            <a:ext cx="12192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26ABA-9A5B-0F46-ED58-98769930F643}"/>
              </a:ext>
            </a:extLst>
          </p:cNvPr>
          <p:cNvSpPr/>
          <p:nvPr/>
        </p:nvSpPr>
        <p:spPr>
          <a:xfrm>
            <a:off x="0" y="6765925"/>
            <a:ext cx="12192000" cy="92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CCD0E-2C23-36E3-48F0-319AEFACA783}"/>
              </a:ext>
            </a:extLst>
          </p:cNvPr>
          <p:cNvSpPr txBox="1"/>
          <p:nvPr/>
        </p:nvSpPr>
        <p:spPr>
          <a:xfrm>
            <a:off x="600275" y="1795785"/>
            <a:ext cx="49657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Socioeconomic status</a:t>
            </a:r>
          </a:p>
          <a:p>
            <a:endParaRPr lang="en-US" sz="3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Cardiovascular disease</a:t>
            </a:r>
          </a:p>
          <a:p>
            <a:endParaRPr lang="en-US" sz="3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Structural factors</a:t>
            </a:r>
          </a:p>
          <a:p>
            <a:endParaRPr lang="en-US" sz="3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Early life adversity / childhood trauma</a:t>
            </a:r>
          </a:p>
        </p:txBody>
      </p:sp>
      <p:pic>
        <p:nvPicPr>
          <p:cNvPr id="4098" name="Picture 2" descr="About - Moving Health Care Upstream">
            <a:extLst>
              <a:ext uri="{FF2B5EF4-FFF2-40B4-BE49-F238E27FC236}">
                <a16:creationId xmlns:a16="http://schemas.microsoft.com/office/drawing/2014/main" id="{6AC20584-81FA-0E69-178C-988802B5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51" y="1656253"/>
            <a:ext cx="4550383" cy="49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870D89657774891435683C6E42B76" ma:contentTypeVersion="17" ma:contentTypeDescription="Create a new document." ma:contentTypeScope="" ma:versionID="49212fffa50bbd78fe6f3448fdee9f15">
  <xsd:schema xmlns:xsd="http://www.w3.org/2001/XMLSchema" xmlns:xs="http://www.w3.org/2001/XMLSchema" xmlns:p="http://schemas.microsoft.com/office/2006/metadata/properties" xmlns:ns2="7aec5d54-fecf-4322-a528-37ce86a2677b" xmlns:ns3="6caa180e-b23b-4717-a8a0-54875bf32a1a" targetNamespace="http://schemas.microsoft.com/office/2006/metadata/properties" ma:root="true" ma:fieldsID="7386876e558dd4d34bf5bd721a9070b5" ns2:_="" ns3:_="">
    <xsd:import namespace="7aec5d54-fecf-4322-a528-37ce86a2677b"/>
    <xsd:import namespace="6caa180e-b23b-4717-a8a0-54875bf32a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c5d54-fecf-4322-a528-37ce86a26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02c426b-6a53-46ab-9a6c-eb306623cb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a180e-b23b-4717-a8a0-54875bf32a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cee5a3-fbef-4e30-9491-8f27334b7a03}" ma:internalName="TaxCatchAll" ma:showField="CatchAllData" ma:web="6caa180e-b23b-4717-a8a0-54875bf32a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aa180e-b23b-4717-a8a0-54875bf32a1a" xsi:nil="true"/>
    <lcf76f155ced4ddcb4097134ff3c332f xmlns="7aec5d54-fecf-4322-a528-37ce86a2677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7DC548-448B-41F0-AF19-8BB602984B19}"/>
</file>

<file path=customXml/itemProps2.xml><?xml version="1.0" encoding="utf-8"?>
<ds:datastoreItem xmlns:ds="http://schemas.openxmlformats.org/officeDocument/2006/customXml" ds:itemID="{69AE1AC1-065E-46CA-BCF1-18B7FDF90EC2}"/>
</file>

<file path=customXml/itemProps3.xml><?xml version="1.0" encoding="utf-8"?>
<ds:datastoreItem xmlns:ds="http://schemas.openxmlformats.org/officeDocument/2006/customXml" ds:itemID="{3985C111-C885-4D3D-882E-A195CFD16BF4}"/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622</Words>
  <Application>Microsoft Office PowerPoint</Application>
  <PresentationFormat>Widescreen</PresentationFormat>
  <Paragraphs>115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Open Sans</vt:lpstr>
      <vt:lpstr>Times</vt:lpstr>
      <vt:lpstr>Office Theme</vt:lpstr>
      <vt:lpstr>Racial Disparities in Alzheimer’s Disease: how we can tackle this public health crisis and empower our communities to optimize brain health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and Dementia</dc:title>
  <dc:creator>Deborah Rose</dc:creator>
  <cp:lastModifiedBy>Lysa Phillips</cp:lastModifiedBy>
  <cp:revision>161</cp:revision>
  <dcterms:created xsi:type="dcterms:W3CDTF">2022-10-01T20:24:31Z</dcterms:created>
  <dcterms:modified xsi:type="dcterms:W3CDTF">2023-10-12T22:50:22Z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0x010100EE1870D89657774891435683C6E42B76</vt:lpwstr>
  </property>
</Properties>
</file>